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303" r:id="rId3"/>
    <p:sldId id="304" r:id="rId4"/>
    <p:sldId id="318" r:id="rId5"/>
    <p:sldId id="307" r:id="rId6"/>
    <p:sldId id="310" r:id="rId7"/>
    <p:sldId id="309" r:id="rId8"/>
    <p:sldId id="305" r:id="rId9"/>
    <p:sldId id="263" r:id="rId10"/>
    <p:sldId id="264" r:id="rId11"/>
    <p:sldId id="311" r:id="rId12"/>
    <p:sldId id="295" r:id="rId13"/>
    <p:sldId id="312" r:id="rId14"/>
    <p:sldId id="315" r:id="rId15"/>
    <p:sldId id="313" r:id="rId16"/>
    <p:sldId id="320" r:id="rId17"/>
    <p:sldId id="319" r:id="rId18"/>
    <p:sldId id="262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5" d="100"/>
          <a:sy n="115" d="100"/>
        </p:scale>
        <p:origin x="-437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00668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c3b886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c3b886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7ed9f117a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7ed9f117a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c3b886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b886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c3b886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avi"/><Relationship Id="rId7" Type="http://schemas.openxmlformats.org/officeDocument/2006/relationships/image" Target="../media/image2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notesSlide" Target="../notesSlides/notesSlide12.xml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3.png"/><Relationship Id="rId4" Type="http://schemas.openxmlformats.org/officeDocument/2006/relationships/video" Target="../media/media2.avi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53911" y="1203598"/>
            <a:ext cx="8517045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4000" b="1" dirty="0" err="1" smtClean="0"/>
              <a:t>Mlops</a:t>
            </a:r>
            <a:r>
              <a:rPr lang="fr-FR" sz="4000" b="1" dirty="0" smtClean="0"/>
              <a:t>: Forest </a:t>
            </a:r>
            <a:r>
              <a:rPr lang="fr-FR" sz="4000" b="1" dirty="0" err="1"/>
              <a:t>cover</a:t>
            </a:r>
            <a:r>
              <a:rPr lang="fr-FR" sz="4000" b="1" dirty="0"/>
              <a:t> type</a:t>
            </a:r>
            <a:endParaRPr sz="4000" b="1" dirty="0">
              <a:sym typeface="Inter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50" y="3003798"/>
            <a:ext cx="3818450" cy="213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11" y="8598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840550" y="2067694"/>
            <a:ext cx="8062952" cy="6921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2400" dirty="0">
                <a:solidFill>
                  <a:schemeClr val="bg1"/>
                </a:solidFill>
              </a:rPr>
              <a:t>Détection de dérive des données et réentraînement </a:t>
            </a:r>
            <a:r>
              <a:rPr lang="fr-FR" sz="2400" dirty="0" smtClean="0">
                <a:solidFill>
                  <a:schemeClr val="bg1"/>
                </a:solidFill>
              </a:rPr>
              <a:t>automatique.</a:t>
            </a:r>
            <a:endParaRPr sz="2400" dirty="0">
              <a:solidFill>
                <a:schemeClr val="bg1"/>
              </a:solidFill>
              <a:sym typeface="Inter Medium"/>
            </a:endParaRPr>
          </a:p>
        </p:txBody>
      </p:sp>
      <p:sp>
        <p:nvSpPr>
          <p:cNvPr id="6" name="Google Shape;57;p13"/>
          <p:cNvSpPr txBox="1">
            <a:spLocks/>
          </p:cNvSpPr>
          <p:nvPr/>
        </p:nvSpPr>
        <p:spPr>
          <a:xfrm>
            <a:off x="840550" y="3869624"/>
            <a:ext cx="38450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fr-FR" sz="1600" dirty="0" smtClean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algn="l"/>
            <a:r>
              <a:rPr lang="fr-FR" sz="1600" dirty="0" smtClean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Kévin </a:t>
            </a:r>
            <a:r>
              <a:rPr lang="fr-FR" sz="1600" dirty="0" err="1" smtClean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Chatelain</a:t>
            </a:r>
            <a:r>
              <a:rPr lang="fr-FR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</a:p>
          <a:p>
            <a:pPr algn="l"/>
            <a:r>
              <a:rPr lang="fr-FR" sz="1600" dirty="0"/>
              <a:t>Architecte en Intelligence </a:t>
            </a:r>
            <a:r>
              <a:rPr lang="fr-FR" sz="1600" dirty="0" smtClean="0"/>
              <a:t>Artificielle </a:t>
            </a:r>
          </a:p>
          <a:p>
            <a:pPr algn="l"/>
            <a:r>
              <a:rPr lang="fr-FR" sz="1600" dirty="0" smtClean="0">
                <a:sym typeface="Inter Medium"/>
              </a:rPr>
              <a:t>Bloc </a:t>
            </a:r>
            <a:r>
              <a:rPr lang="fr-FR" sz="1600" dirty="0">
                <a:sym typeface="Inter Medium"/>
              </a:rPr>
              <a:t>4</a:t>
            </a:r>
            <a:r>
              <a:rPr lang="fr-FR" sz="1600" dirty="0" smtClean="0">
                <a:sym typeface="Inter Medium"/>
              </a:rPr>
              <a:t> – « </a:t>
            </a:r>
            <a:r>
              <a:rPr lang="fr-FR" sz="1600" dirty="0"/>
              <a:t>Construire, déployer et piloter des solutions d'IA</a:t>
            </a:r>
            <a:r>
              <a:rPr lang="fr-FR" sz="1600" dirty="0" smtClean="0"/>
              <a:t>»</a:t>
            </a:r>
            <a:endParaRPr lang="fr-FR" sz="1600" dirty="0">
              <a:sym typeface="Inter Medium"/>
            </a:endParaRPr>
          </a:p>
          <a:p>
            <a:pPr algn="l"/>
            <a:r>
              <a:rPr lang="fr-FR" sz="1600" dirty="0" err="1">
                <a:solidFill>
                  <a:schemeClr val="tx1"/>
                </a:solidFill>
              </a:rPr>
              <a:t>Jedha</a:t>
            </a:r>
            <a:r>
              <a:rPr lang="fr-FR" sz="1600" dirty="0">
                <a:solidFill>
                  <a:schemeClr val="tx1"/>
                </a:solidFill>
              </a:rPr>
              <a:t> 2023/2024</a:t>
            </a:r>
            <a:endParaRPr lang="fr-FR"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 idx="4294967295"/>
          </p:nvPr>
        </p:nvSpPr>
        <p:spPr>
          <a:xfrm>
            <a:off x="1115616" y="683084"/>
            <a:ext cx="710817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400" b="1" dirty="0" smtClean="0">
                <a:solidFill>
                  <a:srgbClr val="0E3449"/>
                </a:solidFill>
                <a:latin typeface="Inter"/>
                <a:ea typeface="Inter"/>
                <a:cs typeface="Inter"/>
                <a:sym typeface="Inter Medium"/>
              </a:rPr>
              <a:t>Avantages stratégique  </a:t>
            </a:r>
            <a:endParaRPr sz="2400" b="1" dirty="0">
              <a:solidFill>
                <a:srgbClr val="0E3449"/>
              </a:solidFill>
              <a:latin typeface="Inter"/>
              <a:ea typeface="Inter"/>
              <a:cs typeface="Inter"/>
              <a:sym typeface="Inter SemiBold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00" y="337648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4801428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000" dirty="0"/>
              <a:t>Kévin </a:t>
            </a:r>
            <a:r>
              <a:rPr lang="fr-FR" sz="1000" dirty="0" err="1"/>
              <a:t>Chatelain</a:t>
            </a:r>
            <a:r>
              <a:rPr lang="fr-FR" sz="1000" dirty="0"/>
              <a:t> </a:t>
            </a:r>
            <a:r>
              <a:rPr lang="fr-FR" sz="1000" dirty="0" smtClean="0"/>
              <a:t>– </a:t>
            </a:r>
            <a:r>
              <a:rPr lang="fr-FR" sz="1000" dirty="0" err="1" smtClean="0"/>
              <a:t>Stripe</a:t>
            </a:r>
            <a:r>
              <a:rPr lang="fr-FR" sz="1000" dirty="0"/>
              <a:t>: Conception </a:t>
            </a:r>
            <a:r>
              <a:rPr lang="fr-FR" sz="1000" dirty="0">
                <a:sym typeface="Inter Medium"/>
              </a:rPr>
              <a:t>d’une architecture de données intégrées.- </a:t>
            </a:r>
            <a:r>
              <a:rPr lang="fr-FR" sz="1000" dirty="0"/>
              <a:t>Architecte en Intelligence Artificielle </a:t>
            </a:r>
            <a:r>
              <a:rPr lang="fr-FR" sz="1000" dirty="0">
                <a:sym typeface="Inter Medium"/>
              </a:rPr>
              <a:t>- </a:t>
            </a:r>
            <a:r>
              <a:rPr lang="fr-FR" sz="1000" dirty="0" err="1"/>
              <a:t>Jedha</a:t>
            </a:r>
            <a:r>
              <a:rPr lang="fr-FR" sz="1000" dirty="0"/>
              <a:t> 2023/2024 </a:t>
            </a:r>
            <a:r>
              <a:rPr lang="fr-FR" sz="1000" dirty="0" smtClean="0"/>
              <a:t>- </a:t>
            </a:r>
            <a:endParaRPr lang="fr-FR" sz="1000" dirty="0"/>
          </a:p>
        </p:txBody>
      </p:sp>
      <p:sp>
        <p:nvSpPr>
          <p:cNvPr id="22" name="Google Shape;68;p15"/>
          <p:cNvSpPr txBox="1">
            <a:spLocks/>
          </p:cNvSpPr>
          <p:nvPr/>
        </p:nvSpPr>
        <p:spPr>
          <a:xfrm>
            <a:off x="1115616" y="216302"/>
            <a:ext cx="7344816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600" b="1" i="1" u="sng" dirty="0">
                <a:solidFill>
                  <a:srgbClr val="0E3449"/>
                </a:solidFill>
                <a:latin typeface="Inter SemiBold"/>
                <a:ea typeface="Inter"/>
                <a:cs typeface="Inter"/>
                <a:sym typeface="Inter SemiBold"/>
              </a:rPr>
              <a:t>Architecture de la gestion des données</a:t>
            </a:r>
          </a:p>
        </p:txBody>
      </p:sp>
      <p:sp>
        <p:nvSpPr>
          <p:cNvPr id="6" name="Rectangle 5"/>
          <p:cNvSpPr/>
          <p:nvPr/>
        </p:nvSpPr>
        <p:spPr>
          <a:xfrm>
            <a:off x="597236" y="1622286"/>
            <a:ext cx="802918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 b="1" u="sng" dirty="0"/>
              <a:t>Automatisation robuste </a:t>
            </a:r>
            <a:r>
              <a:rPr lang="fr-FR" b="1" dirty="0"/>
              <a:t>:</a:t>
            </a:r>
            <a:r>
              <a:rPr lang="fr-FR" dirty="0"/>
              <a:t> Orchestration </a:t>
            </a:r>
            <a:r>
              <a:rPr lang="fr-FR" dirty="0" smtClean="0"/>
              <a:t>complète, </a:t>
            </a:r>
            <a:r>
              <a:rPr lang="fr-FR" dirty="0"/>
              <a:t>avec gestion des dérives </a:t>
            </a:r>
            <a:r>
              <a:rPr lang="fr-FR" dirty="0" smtClean="0"/>
              <a:t>automatisée.</a:t>
            </a:r>
          </a:p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r-FR" b="1" u="sng" dirty="0" smtClean="0"/>
              <a:t>Suivi </a:t>
            </a:r>
            <a:r>
              <a:rPr lang="fr-FR" b="1" u="sng" dirty="0"/>
              <a:t>performant :</a:t>
            </a:r>
            <a:r>
              <a:rPr lang="fr-FR" u="sng" dirty="0"/>
              <a:t> </a:t>
            </a:r>
            <a:r>
              <a:rPr lang="fr-FR" dirty="0"/>
              <a:t>Traçabilité et gestion centralisée des modèles et </a:t>
            </a:r>
            <a:r>
              <a:rPr lang="fr-FR" dirty="0" smtClean="0"/>
              <a:t>métriques.</a:t>
            </a:r>
          </a:p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r-FR" b="1" u="sng" dirty="0" smtClean="0"/>
              <a:t>Visualisation </a:t>
            </a:r>
            <a:r>
              <a:rPr lang="fr-FR" b="1" u="sng" dirty="0"/>
              <a:t>claire :</a:t>
            </a:r>
            <a:r>
              <a:rPr lang="fr-FR" u="sng" dirty="0"/>
              <a:t> </a:t>
            </a:r>
            <a:r>
              <a:rPr lang="fr-FR" dirty="0"/>
              <a:t>Tableaux de bord interactifs </a:t>
            </a:r>
            <a:r>
              <a:rPr lang="fr-FR" dirty="0" smtClean="0"/>
              <a:t>pour </a:t>
            </a:r>
            <a:r>
              <a:rPr lang="fr-FR" dirty="0"/>
              <a:t>faciliter la prise de décision</a:t>
            </a:r>
            <a:r>
              <a:rPr lang="fr-FR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r-FR" b="1" u="sng" dirty="0" err="1" smtClean="0"/>
              <a:t>Scalabilité</a:t>
            </a:r>
            <a:r>
              <a:rPr lang="fr-FR" b="1" u="sng" dirty="0" smtClean="0"/>
              <a:t> </a:t>
            </a:r>
            <a:r>
              <a:rPr lang="fr-FR" b="1" u="sng" dirty="0"/>
              <a:t>et flexibilité :</a:t>
            </a:r>
            <a:r>
              <a:rPr lang="fr-FR" u="sng" dirty="0"/>
              <a:t> </a:t>
            </a:r>
            <a:r>
              <a:rPr lang="fr-FR" dirty="0"/>
              <a:t>Intégration fluide </a:t>
            </a:r>
            <a:r>
              <a:rPr lang="fr-FR" dirty="0" smtClean="0"/>
              <a:t>et </a:t>
            </a:r>
            <a:r>
              <a:rPr lang="fr-FR" dirty="0"/>
              <a:t>traitement de grands volumes de </a:t>
            </a:r>
            <a:r>
              <a:rPr lang="fr-FR" dirty="0" smtClean="0"/>
              <a:t>données.</a:t>
            </a:r>
          </a:p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r-FR" b="1" u="sng" dirty="0" smtClean="0"/>
              <a:t>Gestion </a:t>
            </a:r>
            <a:r>
              <a:rPr lang="fr-FR" b="1" u="sng" dirty="0"/>
              <a:t>proactive :</a:t>
            </a:r>
            <a:r>
              <a:rPr lang="fr-FR" u="sng" dirty="0"/>
              <a:t> </a:t>
            </a:r>
            <a:r>
              <a:rPr lang="fr-FR" dirty="0"/>
              <a:t>Alertes automatiques et déclenchement d'actions correctives en temps </a:t>
            </a:r>
            <a:r>
              <a:rPr lang="fr-FR" dirty="0" smtClean="0"/>
              <a:t>réel.</a:t>
            </a:r>
          </a:p>
          <a:p>
            <a:pPr marL="285750" indent="-285750">
              <a:buFont typeface="Arial" pitchFamily="34" charset="0"/>
              <a:buChar char="•"/>
            </a:pPr>
            <a:endParaRPr lang="fr-FR" dirty="0"/>
          </a:p>
          <a:p>
            <a:pPr marL="285750" indent="-285750">
              <a:buFont typeface="Arial" pitchFamily="34" charset="0"/>
              <a:buChar char="•"/>
            </a:pPr>
            <a:r>
              <a:rPr lang="fr-FR" b="1" u="sng" dirty="0"/>
              <a:t>Optimisation des coûts :</a:t>
            </a:r>
            <a:r>
              <a:rPr lang="fr-FR" u="sng" dirty="0"/>
              <a:t> </a:t>
            </a:r>
            <a:r>
              <a:rPr lang="fr-FR" dirty="0"/>
              <a:t>Utilisation d'outils open-source et </a:t>
            </a:r>
            <a:r>
              <a:rPr lang="fr-FR" dirty="0" err="1"/>
              <a:t>cloud</a:t>
            </a:r>
            <a:r>
              <a:rPr lang="fr-FR" dirty="0"/>
              <a:t> réduisant les dépenses.</a:t>
            </a:r>
          </a:p>
        </p:txBody>
      </p:sp>
    </p:spTree>
    <p:extLst>
      <p:ext uri="{BB962C8B-B14F-4D97-AF65-F5344CB8AC3E}">
        <p14:creationId xmlns:p14="http://schemas.microsoft.com/office/powerpoint/2010/main" val="166044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 idx="4294967295"/>
          </p:nvPr>
        </p:nvSpPr>
        <p:spPr>
          <a:xfrm>
            <a:off x="1547664" y="866474"/>
            <a:ext cx="6552728" cy="13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4500" b="1" u="sng" dirty="0" smtClean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Section 3: </a:t>
            </a:r>
            <a:r>
              <a:rPr lang="fr-FR" sz="4500" b="1" u="sng" dirty="0" smtClean="0">
                <a:solidFill>
                  <a:srgbClr val="0E3449"/>
                </a:solidFill>
                <a:latin typeface="Inter"/>
                <a:ea typeface="Inter"/>
                <a:cs typeface="Inter"/>
              </a:rPr>
              <a:t>Présentation des pipelines</a:t>
            </a:r>
            <a:r>
              <a:rPr lang="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/>
            </a:r>
            <a:br>
              <a:rPr lang="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</a:b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6;p15"/>
          <p:cNvSpPr/>
          <p:nvPr/>
        </p:nvSpPr>
        <p:spPr>
          <a:xfrm>
            <a:off x="10225" y="4803998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000" dirty="0"/>
              <a:t>Kévin </a:t>
            </a:r>
            <a:r>
              <a:rPr lang="fr-FR" sz="1000" dirty="0" err="1"/>
              <a:t>Chatelain</a:t>
            </a:r>
            <a:r>
              <a:rPr lang="fr-FR" sz="1000" dirty="0"/>
              <a:t> </a:t>
            </a:r>
            <a:r>
              <a:rPr lang="fr-FR" sz="1000" dirty="0" smtClean="0"/>
              <a:t>– </a:t>
            </a:r>
            <a:r>
              <a:rPr lang="fr-FR" sz="1000" dirty="0" err="1" smtClean="0"/>
              <a:t>Stripe</a:t>
            </a:r>
            <a:r>
              <a:rPr lang="fr-FR" sz="1000" dirty="0" smtClean="0"/>
              <a:t>: Conception </a:t>
            </a:r>
            <a:r>
              <a:rPr lang="fr-FR" sz="1000" dirty="0" smtClean="0">
                <a:sym typeface="Inter Medium"/>
              </a:rPr>
              <a:t>d’une architecture de données intégrées.- </a:t>
            </a:r>
            <a:r>
              <a:rPr lang="fr-FR" sz="1000" dirty="0"/>
              <a:t>Architecte en Intelligence Artificielle </a:t>
            </a:r>
            <a:r>
              <a:rPr lang="fr-FR" sz="1000" dirty="0" smtClean="0">
                <a:sym typeface="Inter Medium"/>
              </a:rPr>
              <a:t>- </a:t>
            </a:r>
            <a:r>
              <a:rPr lang="fr-FR" sz="1000" dirty="0" err="1"/>
              <a:t>Jedha</a:t>
            </a:r>
            <a:r>
              <a:rPr lang="fr-FR" sz="1000" dirty="0"/>
              <a:t> 2023/2024 </a:t>
            </a:r>
            <a:r>
              <a:rPr lang="fr-FR" sz="1000" dirty="0" smtClean="0"/>
              <a:t>-</a:t>
            </a:r>
            <a:endParaRPr lang="fr-FR" sz="1000" dirty="0"/>
          </a:p>
        </p:txBody>
      </p:sp>
      <p:sp>
        <p:nvSpPr>
          <p:cNvPr id="6" name="Google Shape;62;p14"/>
          <p:cNvSpPr txBox="1">
            <a:spLocks/>
          </p:cNvSpPr>
          <p:nvPr/>
        </p:nvSpPr>
        <p:spPr>
          <a:xfrm>
            <a:off x="1600942" y="2499742"/>
            <a:ext cx="7340016" cy="13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4200" b="1" dirty="0" smtClean="0">
                <a:solidFill>
                  <a:srgbClr val="0E3449"/>
                </a:solidFill>
                <a:latin typeface="Inter"/>
                <a:ea typeface="Inter"/>
                <a:cs typeface="Inter"/>
              </a:rPr>
              <a:t>Exploration des outils</a:t>
            </a:r>
            <a:endParaRPr lang="fr-FR" sz="42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80016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 idx="4294967295"/>
          </p:nvPr>
        </p:nvSpPr>
        <p:spPr>
          <a:xfrm>
            <a:off x="1115616" y="683084"/>
            <a:ext cx="710817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400" b="1" dirty="0" smtClean="0">
                <a:solidFill>
                  <a:srgbClr val="0E3449"/>
                </a:solidFill>
                <a:latin typeface="Inter"/>
                <a:ea typeface="Inter"/>
                <a:cs typeface="Inter"/>
                <a:sym typeface="Inter SemiBold"/>
              </a:rPr>
              <a:t>Orchestration des actions avec </a:t>
            </a:r>
            <a:r>
              <a:rPr lang="fr-FR" sz="2400" b="1" dirty="0" err="1" smtClean="0">
                <a:solidFill>
                  <a:srgbClr val="0E3449"/>
                </a:solidFill>
                <a:latin typeface="Inter"/>
                <a:ea typeface="Inter"/>
                <a:cs typeface="Inter"/>
                <a:sym typeface="Inter SemiBold"/>
              </a:rPr>
              <a:t>Airflow</a:t>
            </a:r>
            <a:endParaRPr sz="2400" b="1" dirty="0">
              <a:solidFill>
                <a:srgbClr val="0E3449"/>
              </a:solidFill>
              <a:latin typeface="Inter"/>
              <a:ea typeface="Inter"/>
              <a:cs typeface="Inter"/>
              <a:sym typeface="Inter SemiBold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200" y="337648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4801428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000" dirty="0"/>
              <a:t>Kévin </a:t>
            </a:r>
            <a:r>
              <a:rPr lang="fr-FR" sz="1000" dirty="0" err="1"/>
              <a:t>Chatelain</a:t>
            </a:r>
            <a:r>
              <a:rPr lang="fr-FR" sz="1000" dirty="0"/>
              <a:t> </a:t>
            </a:r>
            <a:r>
              <a:rPr lang="fr-FR" sz="1000" dirty="0" smtClean="0"/>
              <a:t>– </a:t>
            </a:r>
            <a:r>
              <a:rPr lang="fr-FR" sz="1000" dirty="0" err="1" smtClean="0"/>
              <a:t>Stripe</a:t>
            </a:r>
            <a:r>
              <a:rPr lang="fr-FR" sz="1000" dirty="0"/>
              <a:t>: Conception </a:t>
            </a:r>
            <a:r>
              <a:rPr lang="fr-FR" sz="1000" dirty="0">
                <a:sym typeface="Inter Medium"/>
              </a:rPr>
              <a:t>d’une architecture de données intégrées.- </a:t>
            </a:r>
            <a:r>
              <a:rPr lang="fr-FR" sz="1000" dirty="0"/>
              <a:t>Architecte en Intelligence Artificielle </a:t>
            </a:r>
            <a:r>
              <a:rPr lang="fr-FR" sz="1000" dirty="0">
                <a:sym typeface="Inter Medium"/>
              </a:rPr>
              <a:t>- </a:t>
            </a:r>
            <a:r>
              <a:rPr lang="fr-FR" sz="1000" dirty="0" err="1"/>
              <a:t>Jedha</a:t>
            </a:r>
            <a:r>
              <a:rPr lang="fr-FR" sz="1000" dirty="0"/>
              <a:t> 2023/2024 </a:t>
            </a:r>
            <a:r>
              <a:rPr lang="fr-FR" sz="1000" dirty="0" smtClean="0"/>
              <a:t>- </a:t>
            </a:r>
            <a:endParaRPr lang="fr-FR" sz="1000" dirty="0"/>
          </a:p>
        </p:txBody>
      </p:sp>
      <p:sp>
        <p:nvSpPr>
          <p:cNvPr id="22" name="Google Shape;68;p15"/>
          <p:cNvSpPr txBox="1">
            <a:spLocks/>
          </p:cNvSpPr>
          <p:nvPr/>
        </p:nvSpPr>
        <p:spPr>
          <a:xfrm>
            <a:off x="1115616" y="216302"/>
            <a:ext cx="7344816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600" b="1" i="1" u="sng" dirty="0" smtClean="0">
                <a:solidFill>
                  <a:srgbClr val="0E3449"/>
                </a:solidFill>
                <a:latin typeface="Inter SemiBold"/>
                <a:ea typeface="Inter"/>
                <a:cs typeface="Inter"/>
                <a:sym typeface="Inter SemiBold"/>
              </a:rPr>
              <a:t>Présentation des pipelines</a:t>
            </a:r>
            <a:endParaRPr lang="fr-FR" sz="2600" b="1" i="1" u="sng" dirty="0">
              <a:solidFill>
                <a:srgbClr val="0E3449"/>
              </a:solidFill>
              <a:latin typeface="Inter SemiBold"/>
              <a:ea typeface="Inter"/>
              <a:cs typeface="Inter"/>
              <a:sym typeface="Inter SemiBold"/>
            </a:endParaRPr>
          </a:p>
        </p:txBody>
      </p:sp>
      <p:pic>
        <p:nvPicPr>
          <p:cNvPr id="4" name="airflow-pipeline-nodrif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r="918"/>
          <a:stretch/>
        </p:blipFill>
        <p:spPr>
          <a:xfrm>
            <a:off x="663961" y="1707655"/>
            <a:ext cx="6739810" cy="1152128"/>
          </a:xfrm>
          <a:prstGeom prst="rect">
            <a:avLst/>
          </a:prstGeom>
        </p:spPr>
      </p:pic>
      <p:pic>
        <p:nvPicPr>
          <p:cNvPr id="5" name="airflow-pipeline-drift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83236" y="3316733"/>
            <a:ext cx="6599237" cy="100811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50975" y="1306860"/>
            <a:ext cx="8021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fr-FR" b="1" u="sng" dirty="0" smtClean="0"/>
              <a:t>Sans drift </a:t>
            </a:r>
            <a:r>
              <a:rPr lang="fr-FR" b="1" u="sng" dirty="0" err="1" smtClean="0"/>
              <a:t>detecté</a:t>
            </a:r>
            <a:endParaRPr lang="fr-FR" u="sng" dirty="0"/>
          </a:p>
        </p:txBody>
      </p:sp>
      <p:sp>
        <p:nvSpPr>
          <p:cNvPr id="13" name="Rectangle 12"/>
          <p:cNvSpPr/>
          <p:nvPr/>
        </p:nvSpPr>
        <p:spPr>
          <a:xfrm>
            <a:off x="757344" y="3008956"/>
            <a:ext cx="8021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fr-FR" b="1" u="sng" dirty="0"/>
              <a:t>D</a:t>
            </a:r>
            <a:r>
              <a:rPr lang="fr-FR" b="1" u="sng" dirty="0" smtClean="0"/>
              <a:t>rift </a:t>
            </a:r>
            <a:r>
              <a:rPr lang="fr-FR" b="1" u="sng" dirty="0" err="1" smtClean="0"/>
              <a:t>detecté</a:t>
            </a:r>
            <a:endParaRPr lang="fr-FR" u="sng" dirty="0"/>
          </a:p>
        </p:txBody>
      </p:sp>
      <p:sp>
        <p:nvSpPr>
          <p:cNvPr id="14" name="Rectangle 13"/>
          <p:cNvSpPr/>
          <p:nvPr/>
        </p:nvSpPr>
        <p:spPr>
          <a:xfrm>
            <a:off x="611560" y="1275605"/>
            <a:ext cx="8006814" cy="15841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611560" y="3003798"/>
            <a:ext cx="8006814" cy="1656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1026" name="Picture 2" descr="C:\Users\33671\Desktop\jedha\LEAD\Projet_final\Screenshots\firefox_8XhoB0YEEO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2" t="29144" r="57356" b="57276"/>
          <a:stretch/>
        </p:blipFill>
        <p:spPr bwMode="auto">
          <a:xfrm>
            <a:off x="7488831" y="1923678"/>
            <a:ext cx="1547665" cy="62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7488831" y="1851671"/>
            <a:ext cx="1582282" cy="69797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9" t="27882" r="50000" b="55918"/>
          <a:stretch/>
        </p:blipFill>
        <p:spPr>
          <a:xfrm>
            <a:off x="7488831" y="3507854"/>
            <a:ext cx="1547665" cy="70483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471522" y="3514715"/>
            <a:ext cx="1599591" cy="69797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562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 idx="4294967295"/>
          </p:nvPr>
        </p:nvSpPr>
        <p:spPr>
          <a:xfrm>
            <a:off x="1115616" y="683084"/>
            <a:ext cx="710817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400" b="1" dirty="0" smtClean="0">
                <a:solidFill>
                  <a:srgbClr val="0E3449"/>
                </a:solidFill>
                <a:latin typeface="Inter"/>
                <a:ea typeface="Inter"/>
                <a:cs typeface="Inter"/>
              </a:rPr>
              <a:t>Analyse </a:t>
            </a:r>
            <a:r>
              <a:rPr lang="fr-FR" sz="2400" b="1" dirty="0">
                <a:solidFill>
                  <a:srgbClr val="0E3449"/>
                </a:solidFill>
                <a:latin typeface="Inter"/>
                <a:ea typeface="Inter"/>
                <a:cs typeface="Inter"/>
              </a:rPr>
              <a:t>des dérives de données avec </a:t>
            </a:r>
            <a:r>
              <a:rPr lang="fr-FR" sz="2400" b="1" dirty="0" err="1">
                <a:solidFill>
                  <a:srgbClr val="0E3449"/>
                </a:solidFill>
                <a:latin typeface="Inter"/>
                <a:ea typeface="Inter"/>
                <a:cs typeface="Inter"/>
              </a:rPr>
              <a:t>Evidently</a:t>
            </a:r>
            <a:endParaRPr sz="2400" b="1" dirty="0">
              <a:solidFill>
                <a:srgbClr val="0E3449"/>
              </a:solidFill>
              <a:latin typeface="Inter"/>
              <a:ea typeface="Inter"/>
              <a:cs typeface="Inter"/>
              <a:sym typeface="Inter SemiBold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00" y="337648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4801428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000" dirty="0"/>
              <a:t>Kévin </a:t>
            </a:r>
            <a:r>
              <a:rPr lang="fr-FR" sz="1000" dirty="0" err="1"/>
              <a:t>Chatelain</a:t>
            </a:r>
            <a:r>
              <a:rPr lang="fr-FR" sz="1000" dirty="0"/>
              <a:t> </a:t>
            </a:r>
            <a:r>
              <a:rPr lang="fr-FR" sz="1000" dirty="0" smtClean="0"/>
              <a:t>– </a:t>
            </a:r>
            <a:r>
              <a:rPr lang="fr-FR" sz="1000" dirty="0" err="1" smtClean="0"/>
              <a:t>Stripe</a:t>
            </a:r>
            <a:r>
              <a:rPr lang="fr-FR" sz="1000" dirty="0"/>
              <a:t>: Conception </a:t>
            </a:r>
            <a:r>
              <a:rPr lang="fr-FR" sz="1000" dirty="0">
                <a:sym typeface="Inter Medium"/>
              </a:rPr>
              <a:t>d’une architecture de données intégrées.- </a:t>
            </a:r>
            <a:r>
              <a:rPr lang="fr-FR" sz="1000" dirty="0"/>
              <a:t>Architecte en Intelligence Artificielle </a:t>
            </a:r>
            <a:r>
              <a:rPr lang="fr-FR" sz="1000" dirty="0">
                <a:sym typeface="Inter Medium"/>
              </a:rPr>
              <a:t>- </a:t>
            </a:r>
            <a:r>
              <a:rPr lang="fr-FR" sz="1000" dirty="0" err="1"/>
              <a:t>Jedha</a:t>
            </a:r>
            <a:r>
              <a:rPr lang="fr-FR" sz="1000" dirty="0"/>
              <a:t> 2023/2024 </a:t>
            </a:r>
            <a:r>
              <a:rPr lang="fr-FR" sz="1000" dirty="0" smtClean="0"/>
              <a:t>- </a:t>
            </a:r>
            <a:endParaRPr lang="fr-FR" sz="1000" dirty="0"/>
          </a:p>
        </p:txBody>
      </p:sp>
      <p:sp>
        <p:nvSpPr>
          <p:cNvPr id="22" name="Google Shape;68;p15"/>
          <p:cNvSpPr txBox="1">
            <a:spLocks/>
          </p:cNvSpPr>
          <p:nvPr/>
        </p:nvSpPr>
        <p:spPr>
          <a:xfrm>
            <a:off x="1115616" y="216302"/>
            <a:ext cx="7344816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600" b="1" i="1" u="sng" dirty="0" smtClean="0">
                <a:solidFill>
                  <a:srgbClr val="0E3449"/>
                </a:solidFill>
                <a:latin typeface="Inter SemiBold"/>
                <a:ea typeface="Inter"/>
                <a:cs typeface="Inter"/>
                <a:sym typeface="Inter SemiBold"/>
              </a:rPr>
              <a:t>Présentation des pipelines</a:t>
            </a:r>
            <a:endParaRPr lang="fr-FR" sz="2600" b="1" i="1" u="sng" dirty="0">
              <a:solidFill>
                <a:srgbClr val="0E3449"/>
              </a:solidFill>
              <a:latin typeface="Inter SemiBold"/>
              <a:ea typeface="Inter"/>
              <a:cs typeface="Inter"/>
              <a:sym typeface="Inter SemiBold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8" t="41309" r="7834" b="18025"/>
          <a:stretch/>
        </p:blipFill>
        <p:spPr bwMode="auto">
          <a:xfrm>
            <a:off x="971600" y="1347614"/>
            <a:ext cx="3977729" cy="122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8" t="19715" r="7440" b="36505"/>
          <a:stretch/>
        </p:blipFill>
        <p:spPr bwMode="auto">
          <a:xfrm>
            <a:off x="5508104" y="1540972"/>
            <a:ext cx="3384376" cy="304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9" r="27639" b="11604"/>
          <a:stretch/>
        </p:blipFill>
        <p:spPr bwMode="auto">
          <a:xfrm>
            <a:off x="611559" y="2859782"/>
            <a:ext cx="4470649" cy="180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11559" y="1275606"/>
            <a:ext cx="4337769" cy="1296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5436095" y="1499049"/>
            <a:ext cx="3456385" cy="316651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611559" y="2859782"/>
            <a:ext cx="4470649" cy="180577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36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 idx="4294967295"/>
          </p:nvPr>
        </p:nvSpPr>
        <p:spPr>
          <a:xfrm>
            <a:off x="1115616" y="683084"/>
            <a:ext cx="710817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400" b="1" dirty="0">
                <a:solidFill>
                  <a:srgbClr val="0E3449"/>
                </a:solidFill>
                <a:latin typeface="Inter"/>
                <a:ea typeface="Inter"/>
                <a:cs typeface="Inter"/>
              </a:rPr>
              <a:t>M</a:t>
            </a:r>
            <a:r>
              <a:rPr lang="fr-FR" sz="2400" b="1" dirty="0" smtClean="0">
                <a:solidFill>
                  <a:srgbClr val="0E3449"/>
                </a:solidFill>
                <a:latin typeface="Inter"/>
                <a:ea typeface="Inter"/>
                <a:cs typeface="Inter"/>
              </a:rPr>
              <a:t>aintenance </a:t>
            </a:r>
            <a:r>
              <a:rPr lang="fr-FR" sz="2400" b="1" dirty="0">
                <a:solidFill>
                  <a:srgbClr val="0E3449"/>
                </a:solidFill>
                <a:latin typeface="Inter"/>
                <a:ea typeface="Inter"/>
                <a:cs typeface="Inter"/>
              </a:rPr>
              <a:t>des </a:t>
            </a:r>
            <a:r>
              <a:rPr lang="fr-FR" sz="2400" b="1" dirty="0">
                <a:solidFill>
                  <a:srgbClr val="0E3449"/>
                </a:solidFill>
                <a:latin typeface="Inter"/>
                <a:ea typeface="Inter"/>
                <a:cs typeface="Inter"/>
              </a:rPr>
              <a:t>modèles avec </a:t>
            </a:r>
            <a:r>
              <a:rPr lang="fr-FR" sz="2400" b="1" dirty="0" smtClean="0">
                <a:solidFill>
                  <a:srgbClr val="0E3449"/>
                </a:solidFill>
                <a:latin typeface="Inter"/>
                <a:ea typeface="Inter"/>
                <a:cs typeface="Inter"/>
                <a:sym typeface="Inter SemiBold"/>
              </a:rPr>
              <a:t>Jenkins</a:t>
            </a:r>
            <a:endParaRPr sz="2400" b="1" dirty="0">
              <a:solidFill>
                <a:srgbClr val="0E3449"/>
              </a:solidFill>
              <a:latin typeface="Inter"/>
              <a:ea typeface="Inter"/>
              <a:cs typeface="Inter"/>
              <a:sym typeface="Inter SemiBold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00" y="337648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4801428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000" dirty="0"/>
              <a:t>Kévin </a:t>
            </a:r>
            <a:r>
              <a:rPr lang="fr-FR" sz="1000" dirty="0" err="1"/>
              <a:t>Chatelain</a:t>
            </a:r>
            <a:r>
              <a:rPr lang="fr-FR" sz="1000" dirty="0"/>
              <a:t> </a:t>
            </a:r>
            <a:r>
              <a:rPr lang="fr-FR" sz="1000" dirty="0" smtClean="0"/>
              <a:t>– </a:t>
            </a:r>
            <a:r>
              <a:rPr lang="fr-FR" sz="1000" dirty="0" err="1" smtClean="0"/>
              <a:t>Stripe</a:t>
            </a:r>
            <a:r>
              <a:rPr lang="fr-FR" sz="1000" dirty="0"/>
              <a:t>: Conception </a:t>
            </a:r>
            <a:r>
              <a:rPr lang="fr-FR" sz="1000" dirty="0">
                <a:sym typeface="Inter Medium"/>
              </a:rPr>
              <a:t>d’une architecture de données intégrées.- </a:t>
            </a:r>
            <a:r>
              <a:rPr lang="fr-FR" sz="1000" dirty="0"/>
              <a:t>Architecte en Intelligence Artificielle </a:t>
            </a:r>
            <a:r>
              <a:rPr lang="fr-FR" sz="1000" dirty="0">
                <a:sym typeface="Inter Medium"/>
              </a:rPr>
              <a:t>- </a:t>
            </a:r>
            <a:r>
              <a:rPr lang="fr-FR" sz="1000" dirty="0" err="1"/>
              <a:t>Jedha</a:t>
            </a:r>
            <a:r>
              <a:rPr lang="fr-FR" sz="1000" dirty="0"/>
              <a:t> 2023/2024 </a:t>
            </a:r>
            <a:r>
              <a:rPr lang="fr-FR" sz="1000" dirty="0" smtClean="0"/>
              <a:t>- </a:t>
            </a:r>
            <a:endParaRPr lang="fr-FR" sz="1000" dirty="0"/>
          </a:p>
        </p:txBody>
      </p:sp>
      <p:sp>
        <p:nvSpPr>
          <p:cNvPr id="22" name="Google Shape;68;p15"/>
          <p:cNvSpPr txBox="1">
            <a:spLocks/>
          </p:cNvSpPr>
          <p:nvPr/>
        </p:nvSpPr>
        <p:spPr>
          <a:xfrm>
            <a:off x="1115616" y="216302"/>
            <a:ext cx="7344816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600" b="1" i="1" u="sng" dirty="0" smtClean="0">
                <a:solidFill>
                  <a:srgbClr val="0E3449"/>
                </a:solidFill>
                <a:latin typeface="Inter SemiBold"/>
                <a:ea typeface="Inter"/>
                <a:cs typeface="Inter"/>
                <a:sym typeface="Inter SemiBold"/>
              </a:rPr>
              <a:t>Présentation des pipelines</a:t>
            </a:r>
            <a:endParaRPr lang="fr-FR" sz="2600" b="1" i="1" u="sng" dirty="0">
              <a:solidFill>
                <a:srgbClr val="0E3449"/>
              </a:solidFill>
              <a:latin typeface="Inter SemiBold"/>
              <a:ea typeface="Inter"/>
              <a:cs typeface="Inter"/>
              <a:sym typeface="Inter SemiBold"/>
            </a:endParaRPr>
          </a:p>
        </p:txBody>
      </p:sp>
      <p:pic>
        <p:nvPicPr>
          <p:cNvPr id="3074" name="Picture 2" descr="C:\Users\33671\Desktop\jedha\LEAD\Projet_final\Screenshots\Screenshot from 2025-01-21 23-06-3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0" t="28770" r="42981" b="5001"/>
          <a:stretch/>
        </p:blipFill>
        <p:spPr bwMode="auto">
          <a:xfrm>
            <a:off x="3507705" y="1408466"/>
            <a:ext cx="2325696" cy="188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33671\Desktop\jedha\LEAD\Projet_final\Screenshots\Screenshot from 2025-01-21 23-07-27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9" t="28096" r="44737" b="8500"/>
          <a:stretch/>
        </p:blipFill>
        <p:spPr bwMode="auto">
          <a:xfrm>
            <a:off x="767881" y="1387499"/>
            <a:ext cx="2232248" cy="181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33671\Desktop\jedha\LEAD\Projet_final\Screenshots\Screenshot from 2025-01-21 23-49-16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0" r="47831" b="8112"/>
          <a:stretch/>
        </p:blipFill>
        <p:spPr bwMode="auto">
          <a:xfrm>
            <a:off x="6245317" y="1419622"/>
            <a:ext cx="2232248" cy="178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11559" y="1275606"/>
            <a:ext cx="2520281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671835" y="3359613"/>
            <a:ext cx="241879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 typeface="Wingdings" pitchFamily="2" charset="2"/>
              <a:buChar char="Ø"/>
            </a:pPr>
            <a:r>
              <a:rPr lang="fr-FR" sz="1200" dirty="0" smtClean="0"/>
              <a:t>Configuration</a:t>
            </a:r>
          </a:p>
          <a:p>
            <a:pPr marL="171450" indent="-171450">
              <a:spcAft>
                <a:spcPts val="1200"/>
              </a:spcAft>
              <a:buFont typeface="Wingdings" pitchFamily="2" charset="2"/>
              <a:buChar char="Ø"/>
            </a:pPr>
            <a:r>
              <a:rPr lang="fr-FR" sz="1200" dirty="0" smtClean="0"/>
              <a:t>Installation </a:t>
            </a:r>
            <a:r>
              <a:rPr lang="fr-FR" sz="1200" dirty="0"/>
              <a:t>des </a:t>
            </a:r>
            <a:r>
              <a:rPr lang="fr-FR" sz="1200" dirty="0" smtClean="0"/>
              <a:t>dépendances</a:t>
            </a:r>
          </a:p>
          <a:p>
            <a:pPr marL="171450" indent="-171450">
              <a:spcAft>
                <a:spcPts val="1200"/>
              </a:spcAft>
              <a:buFont typeface="Wingdings" pitchFamily="2" charset="2"/>
              <a:buChar char="Ø"/>
            </a:pPr>
            <a:r>
              <a:rPr lang="fr-FR" sz="1200" dirty="0" smtClean="0"/>
              <a:t>Infrastructure </a:t>
            </a:r>
            <a:r>
              <a:rPr lang="fr-FR" sz="1200" dirty="0"/>
              <a:t>prête à </a:t>
            </a:r>
            <a:r>
              <a:rPr lang="fr-FR" sz="1200" dirty="0" smtClean="0"/>
              <a:t>l'emploi</a:t>
            </a:r>
          </a:p>
          <a:p>
            <a:pPr marL="171450" indent="-171450">
              <a:spcAft>
                <a:spcPts val="1200"/>
              </a:spcAft>
              <a:buFont typeface="Wingdings" pitchFamily="2" charset="2"/>
              <a:buChar char="Ø"/>
            </a:pPr>
            <a:r>
              <a:rPr lang="fr-FR" sz="1200" dirty="0" smtClean="0"/>
              <a:t>Base </a:t>
            </a:r>
            <a:r>
              <a:rPr lang="fr-FR" sz="1200" dirty="0"/>
              <a:t>du </a:t>
            </a:r>
            <a:r>
              <a:rPr lang="fr-FR" sz="1200" dirty="0" err="1"/>
              <a:t>workflow</a:t>
            </a:r>
            <a:endParaRPr lang="fr-FR" sz="1200" dirty="0"/>
          </a:p>
        </p:txBody>
      </p:sp>
      <p:sp>
        <p:nvSpPr>
          <p:cNvPr id="17" name="Rectangle 16"/>
          <p:cNvSpPr/>
          <p:nvPr/>
        </p:nvSpPr>
        <p:spPr>
          <a:xfrm>
            <a:off x="3347864" y="1275606"/>
            <a:ext cx="2509469" cy="338437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6084168" y="1275606"/>
            <a:ext cx="2509469" cy="338995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3393201" y="3366047"/>
            <a:ext cx="24187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 typeface="Wingdings" pitchFamily="2" charset="2"/>
              <a:buChar char="Ø"/>
            </a:pPr>
            <a:r>
              <a:rPr lang="fr-FR" sz="1200" dirty="0"/>
              <a:t>Réentraînement </a:t>
            </a:r>
            <a:r>
              <a:rPr lang="fr-FR" sz="1200" dirty="0" smtClean="0"/>
              <a:t>automatisé</a:t>
            </a:r>
          </a:p>
          <a:p>
            <a:pPr marL="171450" indent="-171450">
              <a:spcAft>
                <a:spcPts val="1200"/>
              </a:spcAft>
              <a:buFont typeface="Wingdings" pitchFamily="2" charset="2"/>
              <a:buChar char="Ø"/>
            </a:pPr>
            <a:r>
              <a:rPr lang="fr-FR" sz="1200" dirty="0" smtClean="0"/>
              <a:t>Données </a:t>
            </a:r>
            <a:r>
              <a:rPr lang="fr-FR" sz="1200" dirty="0"/>
              <a:t>mises à </a:t>
            </a:r>
            <a:r>
              <a:rPr lang="fr-FR" sz="1200" dirty="0" smtClean="0"/>
              <a:t>jour</a:t>
            </a:r>
          </a:p>
          <a:p>
            <a:pPr marL="171450" indent="-171450">
              <a:spcAft>
                <a:spcPts val="1200"/>
              </a:spcAft>
              <a:buFont typeface="Wingdings" pitchFamily="2" charset="2"/>
              <a:buChar char="Ø"/>
            </a:pPr>
            <a:r>
              <a:rPr lang="fr-FR" sz="1200" dirty="0" smtClean="0"/>
              <a:t>Optimisation </a:t>
            </a:r>
            <a:r>
              <a:rPr lang="fr-FR" sz="1200" dirty="0"/>
              <a:t>des </a:t>
            </a:r>
            <a:r>
              <a:rPr lang="fr-FR" sz="1200" dirty="0" smtClean="0"/>
              <a:t>modèles</a:t>
            </a:r>
          </a:p>
          <a:p>
            <a:pPr marL="171450" indent="-171450">
              <a:spcAft>
                <a:spcPts val="1200"/>
              </a:spcAft>
              <a:buFont typeface="Wingdings" pitchFamily="2" charset="2"/>
              <a:buChar char="Ø"/>
            </a:pPr>
            <a:r>
              <a:rPr lang="fr-FR" sz="1200" dirty="0" smtClean="0"/>
              <a:t>Adaptation </a:t>
            </a:r>
            <a:r>
              <a:rPr lang="fr-FR" sz="1200" dirty="0"/>
              <a:t>aux dérives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209867" y="3372898"/>
            <a:ext cx="241879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 typeface="Wingdings" pitchFamily="2" charset="2"/>
              <a:buChar char="Ø"/>
            </a:pPr>
            <a:r>
              <a:rPr lang="fr-FR" sz="1200" dirty="0"/>
              <a:t>Validation </a:t>
            </a:r>
            <a:r>
              <a:rPr lang="fr-FR" sz="1200" dirty="0" smtClean="0"/>
              <a:t>stricte</a:t>
            </a:r>
          </a:p>
          <a:p>
            <a:pPr marL="171450" indent="-171450">
              <a:spcAft>
                <a:spcPts val="1200"/>
              </a:spcAft>
              <a:buFont typeface="Wingdings" pitchFamily="2" charset="2"/>
              <a:buChar char="Ø"/>
            </a:pPr>
            <a:r>
              <a:rPr lang="fr-FR" sz="1200" dirty="0" smtClean="0"/>
              <a:t>Tests unitaires</a:t>
            </a:r>
          </a:p>
          <a:p>
            <a:pPr marL="171450" indent="-171450">
              <a:spcAft>
                <a:spcPts val="1200"/>
              </a:spcAft>
              <a:buFont typeface="Wingdings" pitchFamily="2" charset="2"/>
              <a:buChar char="Ø"/>
            </a:pPr>
            <a:r>
              <a:rPr lang="fr-FR" sz="1200" dirty="0" smtClean="0"/>
              <a:t>Performance vérifiée</a:t>
            </a:r>
          </a:p>
          <a:p>
            <a:pPr marL="171450" indent="-171450">
              <a:spcAft>
                <a:spcPts val="1200"/>
              </a:spcAft>
              <a:buFont typeface="Wingdings" pitchFamily="2" charset="2"/>
              <a:buChar char="Ø"/>
            </a:pPr>
            <a:r>
              <a:rPr lang="fr-FR" sz="1200" dirty="0" smtClean="0"/>
              <a:t>Qualité </a:t>
            </a:r>
            <a:r>
              <a:rPr lang="fr-FR" sz="1200" dirty="0"/>
              <a:t>garantie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5576" y="1387500"/>
            <a:ext cx="2232249" cy="190433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3491880" y="1390700"/>
            <a:ext cx="2232249" cy="1901130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6245317" y="1392672"/>
            <a:ext cx="2232249" cy="1904330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185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 idx="4294967295"/>
          </p:nvPr>
        </p:nvSpPr>
        <p:spPr>
          <a:xfrm>
            <a:off x="1547664" y="771550"/>
            <a:ext cx="7393294" cy="13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4500" b="1" u="sng" dirty="0" smtClean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Section </a:t>
            </a:r>
            <a:r>
              <a:rPr lang="fr-FR" sz="4500" b="1" u="sng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4: </a:t>
            </a:r>
            <a:r>
              <a:rPr lang="fr-FR" sz="4500" b="1" u="sng" dirty="0">
                <a:solidFill>
                  <a:srgbClr val="0E3449"/>
                </a:solidFill>
                <a:latin typeface="Inter"/>
                <a:ea typeface="Inter"/>
                <a:cs typeface="Inter"/>
              </a:rPr>
              <a:t>Données et visualisation</a:t>
            </a:r>
            <a:r>
              <a:rPr lang="fr" sz="4500" b="1" u="sng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/>
            </a:r>
            <a:br>
              <a:rPr lang="fr" sz="4500" b="1" u="sng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</a:br>
            <a:endParaRPr sz="4500" b="1" u="sng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6;p15"/>
          <p:cNvSpPr/>
          <p:nvPr/>
        </p:nvSpPr>
        <p:spPr>
          <a:xfrm>
            <a:off x="10225" y="4803998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000" dirty="0"/>
              <a:t>Kévin </a:t>
            </a:r>
            <a:r>
              <a:rPr lang="fr-FR" sz="1000" dirty="0" err="1"/>
              <a:t>Chatelain</a:t>
            </a:r>
            <a:r>
              <a:rPr lang="fr-FR" sz="1000" dirty="0"/>
              <a:t> </a:t>
            </a:r>
            <a:r>
              <a:rPr lang="fr-FR" sz="1000" dirty="0" smtClean="0"/>
              <a:t>– </a:t>
            </a:r>
            <a:r>
              <a:rPr lang="fr-FR" sz="1000" dirty="0" err="1" smtClean="0"/>
              <a:t>Stripe</a:t>
            </a:r>
            <a:r>
              <a:rPr lang="fr-FR" sz="1000" dirty="0" smtClean="0"/>
              <a:t>: Conception </a:t>
            </a:r>
            <a:r>
              <a:rPr lang="fr-FR" sz="1000" dirty="0" smtClean="0">
                <a:sym typeface="Inter Medium"/>
              </a:rPr>
              <a:t>d’une architecture de données intégrées.- </a:t>
            </a:r>
            <a:r>
              <a:rPr lang="fr-FR" sz="1000" dirty="0"/>
              <a:t>Architecte en Intelligence Artificielle </a:t>
            </a:r>
            <a:r>
              <a:rPr lang="fr-FR" sz="1000" dirty="0" smtClean="0">
                <a:sym typeface="Inter Medium"/>
              </a:rPr>
              <a:t>- </a:t>
            </a:r>
            <a:r>
              <a:rPr lang="fr-FR" sz="1000" dirty="0" err="1"/>
              <a:t>Jedha</a:t>
            </a:r>
            <a:r>
              <a:rPr lang="fr-FR" sz="1000" dirty="0"/>
              <a:t> 2023/2024 </a:t>
            </a:r>
            <a:r>
              <a:rPr lang="fr-FR" sz="1000" dirty="0" smtClean="0"/>
              <a:t>-</a:t>
            </a:r>
            <a:endParaRPr lang="fr-FR" sz="1000" dirty="0"/>
          </a:p>
        </p:txBody>
      </p:sp>
      <p:sp>
        <p:nvSpPr>
          <p:cNvPr id="6" name="Google Shape;62;p14"/>
          <p:cNvSpPr txBox="1">
            <a:spLocks/>
          </p:cNvSpPr>
          <p:nvPr/>
        </p:nvSpPr>
        <p:spPr>
          <a:xfrm>
            <a:off x="1580928" y="2715766"/>
            <a:ext cx="7435554" cy="13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4200" b="1" dirty="0">
                <a:solidFill>
                  <a:srgbClr val="0E3449"/>
                </a:solidFill>
                <a:latin typeface="Inter"/>
                <a:ea typeface="Inter"/>
                <a:cs typeface="Inter"/>
              </a:rPr>
              <a:t>Outils de monitoring et de restitution</a:t>
            </a:r>
            <a:endParaRPr lang="fr-FR" sz="42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15403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 idx="4294967295"/>
          </p:nvPr>
        </p:nvSpPr>
        <p:spPr>
          <a:xfrm>
            <a:off x="1115616" y="683084"/>
            <a:ext cx="710817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400" b="1" dirty="0" err="1" smtClean="0">
                <a:solidFill>
                  <a:srgbClr val="0E3449"/>
                </a:solidFill>
                <a:latin typeface="Inter"/>
                <a:ea typeface="Inter"/>
                <a:cs typeface="Inter"/>
                <a:sym typeface="Inter SemiBold"/>
              </a:rPr>
              <a:t>NeonDB</a:t>
            </a:r>
            <a:endParaRPr sz="2400" b="1" dirty="0">
              <a:solidFill>
                <a:srgbClr val="0E3449"/>
              </a:solidFill>
              <a:latin typeface="Inter"/>
              <a:ea typeface="Inter"/>
              <a:cs typeface="Inter"/>
              <a:sym typeface="Inter SemiBold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00" y="337648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4801428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000" dirty="0"/>
              <a:t>Kévin </a:t>
            </a:r>
            <a:r>
              <a:rPr lang="fr-FR" sz="1000" dirty="0" err="1"/>
              <a:t>Chatelain</a:t>
            </a:r>
            <a:r>
              <a:rPr lang="fr-FR" sz="1000" dirty="0"/>
              <a:t> </a:t>
            </a:r>
            <a:r>
              <a:rPr lang="fr-FR" sz="1000" dirty="0" smtClean="0"/>
              <a:t>– </a:t>
            </a:r>
            <a:r>
              <a:rPr lang="fr-FR" sz="1000" dirty="0" err="1" smtClean="0"/>
              <a:t>Stripe</a:t>
            </a:r>
            <a:r>
              <a:rPr lang="fr-FR" sz="1000" dirty="0"/>
              <a:t>: Conception </a:t>
            </a:r>
            <a:r>
              <a:rPr lang="fr-FR" sz="1000" dirty="0">
                <a:sym typeface="Inter Medium"/>
              </a:rPr>
              <a:t>d’une architecture de données intégrées.- </a:t>
            </a:r>
            <a:r>
              <a:rPr lang="fr-FR" sz="1000" dirty="0"/>
              <a:t>Architecte en Intelligence Artificielle </a:t>
            </a:r>
            <a:r>
              <a:rPr lang="fr-FR" sz="1000" dirty="0">
                <a:sym typeface="Inter Medium"/>
              </a:rPr>
              <a:t>- </a:t>
            </a:r>
            <a:r>
              <a:rPr lang="fr-FR" sz="1000" dirty="0" err="1"/>
              <a:t>Jedha</a:t>
            </a:r>
            <a:r>
              <a:rPr lang="fr-FR" sz="1000" dirty="0"/>
              <a:t> 2023/2024 </a:t>
            </a:r>
            <a:r>
              <a:rPr lang="fr-FR" sz="1000" dirty="0" smtClean="0"/>
              <a:t>- </a:t>
            </a:r>
            <a:endParaRPr lang="fr-FR" sz="1000" dirty="0"/>
          </a:p>
        </p:txBody>
      </p:sp>
      <p:sp>
        <p:nvSpPr>
          <p:cNvPr id="22" name="Google Shape;68;p15"/>
          <p:cNvSpPr txBox="1">
            <a:spLocks/>
          </p:cNvSpPr>
          <p:nvPr/>
        </p:nvSpPr>
        <p:spPr>
          <a:xfrm>
            <a:off x="1115616" y="216302"/>
            <a:ext cx="7344816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 u="sng" dirty="0" smtClean="0">
                <a:solidFill>
                  <a:srgbClr val="0E3449"/>
                </a:solidFill>
                <a:latin typeface="Inter"/>
                <a:ea typeface="Inter"/>
                <a:cs typeface="Inter"/>
              </a:rPr>
              <a:t>Données </a:t>
            </a:r>
            <a:r>
              <a:rPr lang="fr-FR" sz="2400" b="1" u="sng" dirty="0">
                <a:solidFill>
                  <a:srgbClr val="0E3449"/>
                </a:solidFill>
                <a:latin typeface="Inter"/>
                <a:ea typeface="Inter"/>
                <a:cs typeface="Inter"/>
              </a:rPr>
              <a:t>et visualisation</a:t>
            </a:r>
            <a:endParaRPr lang="fr-FR" sz="2600" b="1" i="1" u="sng" dirty="0">
              <a:solidFill>
                <a:srgbClr val="0E3449"/>
              </a:solidFill>
              <a:latin typeface="Inter SemiBold"/>
              <a:ea typeface="Inter"/>
              <a:cs typeface="Inter"/>
              <a:sym typeface="Inter SemiBold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961726" y="1563638"/>
            <a:ext cx="0" cy="30940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130078" y="1563638"/>
            <a:ext cx="0" cy="30940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25202" y="2977083"/>
            <a:ext cx="2418794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 typeface="Wingdings" pitchFamily="2" charset="2"/>
              <a:buChar char="§"/>
            </a:pPr>
            <a:r>
              <a:rPr lang="fr-FR" sz="1200" dirty="0" smtClean="0"/>
              <a:t>Haute disponibilité et </a:t>
            </a:r>
            <a:r>
              <a:rPr lang="fr-FR" sz="1200" dirty="0" err="1" smtClean="0"/>
              <a:t>scalabilité</a:t>
            </a:r>
            <a:r>
              <a:rPr lang="fr-FR" sz="1200" dirty="0" smtClean="0"/>
              <a:t> des données.</a:t>
            </a:r>
          </a:p>
          <a:p>
            <a:pPr marL="171450" indent="-171450">
              <a:spcAft>
                <a:spcPts val="1200"/>
              </a:spcAft>
              <a:buFont typeface="Wingdings" pitchFamily="2" charset="2"/>
              <a:buChar char="§"/>
            </a:pPr>
            <a:r>
              <a:rPr lang="fr-FR" sz="1200" dirty="0"/>
              <a:t>Garantit la </a:t>
            </a:r>
            <a:r>
              <a:rPr lang="fr-FR" sz="1200" dirty="0" smtClean="0"/>
              <a:t>cohérence et le back-up </a:t>
            </a:r>
            <a:r>
              <a:rPr lang="fr-FR" sz="1200" dirty="0"/>
              <a:t>des données.</a:t>
            </a:r>
            <a:endParaRPr lang="fr-FR" sz="1200" dirty="0" smtClean="0"/>
          </a:p>
          <a:p>
            <a:pPr marL="171450" indent="-171450">
              <a:spcAft>
                <a:spcPts val="1200"/>
              </a:spcAft>
              <a:buFont typeface="Wingdings" pitchFamily="2" charset="2"/>
              <a:buChar char="§"/>
            </a:pPr>
            <a:r>
              <a:rPr lang="fr-FR" sz="1200" dirty="0"/>
              <a:t>Requêtes SQL avancées pour des analyses </a:t>
            </a:r>
            <a:r>
              <a:rPr lang="fr-FR" sz="1200" dirty="0" smtClean="0"/>
              <a:t>complexes.</a:t>
            </a:r>
            <a:endParaRPr lang="fr-FR" sz="1200" dirty="0"/>
          </a:p>
        </p:txBody>
      </p:sp>
      <p:sp>
        <p:nvSpPr>
          <p:cNvPr id="11" name="Rectangle 10"/>
          <p:cNvSpPr/>
          <p:nvPr/>
        </p:nvSpPr>
        <p:spPr>
          <a:xfrm>
            <a:off x="3284105" y="2964919"/>
            <a:ext cx="269039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 typeface="Wingdings" pitchFamily="2" charset="2"/>
              <a:buChar char="§"/>
            </a:pPr>
            <a:r>
              <a:rPr lang="fr-FR" sz="1200" dirty="0"/>
              <a:t>Centralisation des expérimentations (</a:t>
            </a:r>
            <a:r>
              <a:rPr lang="fr-FR" sz="1200" dirty="0" err="1"/>
              <a:t>runs</a:t>
            </a:r>
            <a:r>
              <a:rPr lang="fr-FR" sz="1200" dirty="0"/>
              <a:t>, métriques, artefacts</a:t>
            </a:r>
            <a:r>
              <a:rPr lang="fr-FR" sz="1200" dirty="0" smtClean="0"/>
              <a:t>).</a:t>
            </a:r>
          </a:p>
          <a:p>
            <a:pPr marL="171450" indent="-171450">
              <a:spcAft>
                <a:spcPts val="1200"/>
              </a:spcAft>
              <a:buFont typeface="Wingdings" pitchFamily="2" charset="2"/>
              <a:buChar char="§"/>
            </a:pPr>
            <a:r>
              <a:rPr lang="fr-FR" sz="1200" dirty="0" smtClean="0"/>
              <a:t>Visualisation </a:t>
            </a:r>
            <a:r>
              <a:rPr lang="fr-FR" sz="1200" dirty="0"/>
              <a:t>claire des résultats de chaque itération</a:t>
            </a:r>
            <a:r>
              <a:rPr lang="fr-FR" sz="1200" dirty="0" smtClean="0"/>
              <a:t>.</a:t>
            </a:r>
          </a:p>
          <a:p>
            <a:pPr marL="171450" indent="-171450">
              <a:spcAft>
                <a:spcPts val="1200"/>
              </a:spcAft>
              <a:buFont typeface="Wingdings" pitchFamily="2" charset="2"/>
              <a:buChar char="§"/>
            </a:pPr>
            <a:r>
              <a:rPr lang="fr-FR" sz="1200" dirty="0" smtClean="0"/>
              <a:t>Reproductibilité </a:t>
            </a:r>
            <a:r>
              <a:rPr lang="fr-FR" sz="1200" dirty="0"/>
              <a:t>des modèles grâce à la gestion des versions</a:t>
            </a:r>
            <a:r>
              <a:rPr lang="fr-FR" sz="1200" dirty="0" smtClean="0"/>
              <a:t>.</a:t>
            </a:r>
            <a:endParaRPr lang="fr-FR" sz="1200" dirty="0"/>
          </a:p>
        </p:txBody>
      </p:sp>
      <p:pic>
        <p:nvPicPr>
          <p:cNvPr id="3074" name="Picture 2" descr="AWS Marketplace: Ne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54" y="2004899"/>
            <a:ext cx="2042290" cy="72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95757" y="1203598"/>
            <a:ext cx="24776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sz="1600" b="1" u="sng" dirty="0" smtClean="0"/>
              <a:t>Stockage </a:t>
            </a:r>
            <a:r>
              <a:rPr lang="fr-FR" sz="1600" b="1" u="sng" dirty="0"/>
              <a:t>et gestion des </a:t>
            </a:r>
            <a:r>
              <a:rPr lang="fr-FR" sz="1600" b="1" u="sng" dirty="0" smtClean="0"/>
              <a:t>métriques</a:t>
            </a:r>
            <a:endParaRPr lang="fr-FR" sz="1600" b="1" u="sng" dirty="0"/>
          </a:p>
        </p:txBody>
      </p:sp>
      <p:sp>
        <p:nvSpPr>
          <p:cNvPr id="17" name="Rectangle 16"/>
          <p:cNvSpPr/>
          <p:nvPr/>
        </p:nvSpPr>
        <p:spPr>
          <a:xfrm>
            <a:off x="3284105" y="1203598"/>
            <a:ext cx="24776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sz="1600" b="1" u="sng" dirty="0"/>
              <a:t>Suivi des expérimentations</a:t>
            </a:r>
          </a:p>
        </p:txBody>
      </p:sp>
      <p:pic>
        <p:nvPicPr>
          <p:cNvPr id="3076" name="Picture 4" descr="MLflow Logo &amp; Brand Assets (SVG, PNG and vector) - Brandfetc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58" b="33200"/>
          <a:stretch/>
        </p:blipFill>
        <p:spPr bwMode="auto">
          <a:xfrm>
            <a:off x="3451384" y="1954696"/>
            <a:ext cx="2143125" cy="77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274093" y="3007861"/>
            <a:ext cx="2690395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 typeface="Wingdings" pitchFamily="2" charset="2"/>
              <a:buChar char="§"/>
            </a:pPr>
            <a:r>
              <a:rPr lang="fr-FR" sz="1200" dirty="0"/>
              <a:t>Tableaux de bord personnalisés pour visualiser les performances</a:t>
            </a:r>
            <a:r>
              <a:rPr lang="fr-FR" sz="1200" dirty="0" smtClean="0"/>
              <a:t>.</a:t>
            </a:r>
          </a:p>
          <a:p>
            <a:pPr marL="171450" indent="-171450">
              <a:spcAft>
                <a:spcPts val="1200"/>
              </a:spcAft>
              <a:buFont typeface="Wingdings" pitchFamily="2" charset="2"/>
              <a:buChar char="§"/>
            </a:pPr>
            <a:r>
              <a:rPr lang="fr-FR" sz="1200" dirty="0" smtClean="0"/>
              <a:t>Interactions </a:t>
            </a:r>
            <a:r>
              <a:rPr lang="fr-FR" sz="1200" dirty="0"/>
              <a:t>dynamiques avec les données (filtres, graphiques</a:t>
            </a:r>
            <a:r>
              <a:rPr lang="fr-FR" sz="1200" dirty="0" smtClean="0"/>
              <a:t>).</a:t>
            </a:r>
          </a:p>
          <a:p>
            <a:pPr marL="171450" indent="-171450">
              <a:spcAft>
                <a:spcPts val="1200"/>
              </a:spcAft>
              <a:buFont typeface="Wingdings" pitchFamily="2" charset="2"/>
              <a:buChar char="§"/>
            </a:pPr>
            <a:r>
              <a:rPr lang="fr-FR" sz="1200" dirty="0" smtClean="0"/>
              <a:t>Accessibilité </a:t>
            </a:r>
            <a:r>
              <a:rPr lang="fr-FR" sz="1200" dirty="0"/>
              <a:t>pour les utilisateurs non techniques.</a:t>
            </a:r>
            <a:endParaRPr lang="fr-FR" sz="1200" dirty="0"/>
          </a:p>
        </p:txBody>
      </p:sp>
      <p:sp>
        <p:nvSpPr>
          <p:cNvPr id="20" name="Rectangle 19"/>
          <p:cNvSpPr/>
          <p:nvPr/>
        </p:nvSpPr>
        <p:spPr>
          <a:xfrm>
            <a:off x="6460978" y="1271250"/>
            <a:ext cx="24776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sz="1600" b="1" u="sng" dirty="0"/>
              <a:t>Visualisation interactive</a:t>
            </a:r>
          </a:p>
        </p:txBody>
      </p:sp>
      <p:pic>
        <p:nvPicPr>
          <p:cNvPr id="3078" name="Picture 6" descr="Brand • Streamli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559" y="1926458"/>
            <a:ext cx="2515294" cy="93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79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 idx="4294967295"/>
          </p:nvPr>
        </p:nvSpPr>
        <p:spPr>
          <a:xfrm>
            <a:off x="1115616" y="683084"/>
            <a:ext cx="710817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400" b="1" dirty="0" smtClean="0">
                <a:solidFill>
                  <a:srgbClr val="0E3449"/>
                </a:solidFill>
                <a:latin typeface="Inter"/>
                <a:ea typeface="Inter"/>
                <a:cs typeface="Inter"/>
                <a:sym typeface="Inter SemiBold"/>
              </a:rPr>
              <a:t>Visuels des outils</a:t>
            </a:r>
            <a:endParaRPr sz="2400" b="1" dirty="0">
              <a:solidFill>
                <a:srgbClr val="0E3449"/>
              </a:solidFill>
              <a:latin typeface="Inter"/>
              <a:ea typeface="Inter"/>
              <a:cs typeface="Inter"/>
              <a:sym typeface="Inter SemiBold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00" y="337648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4801428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000" dirty="0"/>
              <a:t>Kévin </a:t>
            </a:r>
            <a:r>
              <a:rPr lang="fr-FR" sz="1000" dirty="0" err="1"/>
              <a:t>Chatelain</a:t>
            </a:r>
            <a:r>
              <a:rPr lang="fr-FR" sz="1000" dirty="0"/>
              <a:t> </a:t>
            </a:r>
            <a:r>
              <a:rPr lang="fr-FR" sz="1000" dirty="0" smtClean="0"/>
              <a:t>– </a:t>
            </a:r>
            <a:r>
              <a:rPr lang="fr-FR" sz="1000" dirty="0" err="1" smtClean="0"/>
              <a:t>Stripe</a:t>
            </a:r>
            <a:r>
              <a:rPr lang="fr-FR" sz="1000" dirty="0"/>
              <a:t>: Conception </a:t>
            </a:r>
            <a:r>
              <a:rPr lang="fr-FR" sz="1000" dirty="0">
                <a:sym typeface="Inter Medium"/>
              </a:rPr>
              <a:t>d’une architecture de données intégrées.- </a:t>
            </a:r>
            <a:r>
              <a:rPr lang="fr-FR" sz="1000" dirty="0"/>
              <a:t>Architecte en Intelligence Artificielle </a:t>
            </a:r>
            <a:r>
              <a:rPr lang="fr-FR" sz="1000" dirty="0">
                <a:sym typeface="Inter Medium"/>
              </a:rPr>
              <a:t>- </a:t>
            </a:r>
            <a:r>
              <a:rPr lang="fr-FR" sz="1000" dirty="0" err="1"/>
              <a:t>Jedha</a:t>
            </a:r>
            <a:r>
              <a:rPr lang="fr-FR" sz="1000" dirty="0"/>
              <a:t> 2023/2024 </a:t>
            </a:r>
            <a:r>
              <a:rPr lang="fr-FR" sz="1000" dirty="0" smtClean="0"/>
              <a:t>- </a:t>
            </a:r>
            <a:endParaRPr lang="fr-FR" sz="1000" dirty="0"/>
          </a:p>
        </p:txBody>
      </p:sp>
      <p:sp>
        <p:nvSpPr>
          <p:cNvPr id="22" name="Google Shape;68;p15"/>
          <p:cNvSpPr txBox="1">
            <a:spLocks/>
          </p:cNvSpPr>
          <p:nvPr/>
        </p:nvSpPr>
        <p:spPr>
          <a:xfrm>
            <a:off x="1115616" y="216302"/>
            <a:ext cx="7344816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 u="sng" dirty="0" smtClean="0">
                <a:solidFill>
                  <a:srgbClr val="0E3449"/>
                </a:solidFill>
                <a:latin typeface="Inter"/>
                <a:ea typeface="Inter"/>
                <a:cs typeface="Inter"/>
              </a:rPr>
              <a:t>Données </a:t>
            </a:r>
            <a:r>
              <a:rPr lang="fr-FR" sz="2400" b="1" u="sng" dirty="0">
                <a:solidFill>
                  <a:srgbClr val="0E3449"/>
                </a:solidFill>
                <a:latin typeface="Inter"/>
                <a:ea typeface="Inter"/>
                <a:cs typeface="Inter"/>
              </a:rPr>
              <a:t>et visualisation</a:t>
            </a:r>
            <a:endParaRPr lang="fr-FR" sz="2600" b="1" i="1" u="sng" dirty="0">
              <a:solidFill>
                <a:srgbClr val="0E3449"/>
              </a:solidFill>
              <a:latin typeface="Inter SemiBold"/>
              <a:ea typeface="Inter"/>
              <a:cs typeface="Inter"/>
              <a:sym typeface="Inter SemiBold"/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" t="13646" b="11928"/>
          <a:stretch/>
        </p:blipFill>
        <p:spPr bwMode="auto">
          <a:xfrm>
            <a:off x="538430" y="1269942"/>
            <a:ext cx="4033570" cy="1517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" t="12471" b="24873"/>
          <a:stretch/>
        </p:blipFill>
        <p:spPr bwMode="auto">
          <a:xfrm>
            <a:off x="4792487" y="1269114"/>
            <a:ext cx="4176464" cy="162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" t="18760" b="15711"/>
          <a:stretch/>
        </p:blipFill>
        <p:spPr>
          <a:xfrm>
            <a:off x="992630" y="3003798"/>
            <a:ext cx="7496538" cy="172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5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ctrTitle" idx="4294967295"/>
          </p:nvPr>
        </p:nvSpPr>
        <p:spPr>
          <a:xfrm>
            <a:off x="1201116" y="987574"/>
            <a:ext cx="53151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600" b="1" dirty="0" smtClean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Merci de votre Attention! </a:t>
            </a:r>
            <a:endParaRPr sz="56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2;p19"/>
          <p:cNvSpPr txBox="1">
            <a:spLocks/>
          </p:cNvSpPr>
          <p:nvPr/>
        </p:nvSpPr>
        <p:spPr>
          <a:xfrm>
            <a:off x="467544" y="2881462"/>
            <a:ext cx="5315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err="1" smtClean="0">
                <a:solidFill>
                  <a:srgbClr val="0E3449"/>
                </a:solidFill>
                <a:latin typeface="Inter Medium"/>
                <a:ea typeface="Inter Medium"/>
                <a:cs typeface="Inter Medium"/>
                <a:sym typeface="Inter Medium"/>
              </a:rPr>
              <a:t>Dans</a:t>
            </a:r>
            <a:r>
              <a:rPr lang="en-US" sz="2400" dirty="0" smtClean="0">
                <a:solidFill>
                  <a:srgbClr val="0E3449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-US" sz="2400" dirty="0" err="1" smtClean="0">
                <a:solidFill>
                  <a:srgbClr val="0E3449"/>
                </a:solidFill>
                <a:latin typeface="Inter Medium"/>
                <a:ea typeface="Inter Medium"/>
                <a:cs typeface="Inter Medium"/>
                <a:sym typeface="Inter Medium"/>
              </a:rPr>
              <a:t>l’attente</a:t>
            </a:r>
            <a:r>
              <a:rPr lang="en-US" sz="2400" dirty="0" smtClean="0">
                <a:solidFill>
                  <a:srgbClr val="0E3449"/>
                </a:solidFill>
                <a:latin typeface="Inter Medium"/>
                <a:ea typeface="Inter Medium"/>
                <a:cs typeface="Inter Medium"/>
                <a:sym typeface="Inter Medium"/>
              </a:rPr>
              <a:t> de </a:t>
            </a:r>
            <a:r>
              <a:rPr lang="en-US" sz="2400" dirty="0" err="1" smtClean="0">
                <a:solidFill>
                  <a:srgbClr val="0E3449"/>
                </a:solidFill>
                <a:latin typeface="Inter Medium"/>
                <a:ea typeface="Inter Medium"/>
                <a:cs typeface="Inter Medium"/>
                <a:sym typeface="Inter Medium"/>
              </a:rPr>
              <a:t>vos</a:t>
            </a:r>
            <a:r>
              <a:rPr lang="en-US" sz="2400" dirty="0" smtClean="0">
                <a:solidFill>
                  <a:srgbClr val="0E3449"/>
                </a:solidFill>
                <a:latin typeface="Inter Medium"/>
                <a:ea typeface="Inter Medium"/>
                <a:cs typeface="Inter Medium"/>
                <a:sym typeface="Inter Medium"/>
              </a:rPr>
              <a:t> questions.</a:t>
            </a:r>
            <a:endParaRPr lang="en-US" sz="2400" dirty="0">
              <a:solidFill>
                <a:srgbClr val="0E344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" name="Picture 2" descr="Stripe Logo : histoire, signification de l'emblè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21" y="846024"/>
            <a:ext cx="588654" cy="41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 idx="4294967295"/>
          </p:nvPr>
        </p:nvSpPr>
        <p:spPr>
          <a:xfrm>
            <a:off x="1204526" y="705506"/>
            <a:ext cx="6331664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400" b="1" dirty="0" smtClean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Objectifs</a:t>
            </a:r>
            <a:endParaRPr lang="fr-FR" sz="24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4803998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000" dirty="0"/>
              <a:t>Kévin </a:t>
            </a:r>
            <a:r>
              <a:rPr lang="fr-FR" sz="1000" dirty="0" err="1"/>
              <a:t>Chatelain</a:t>
            </a:r>
            <a:r>
              <a:rPr lang="fr-FR" sz="1000" dirty="0"/>
              <a:t> </a:t>
            </a:r>
            <a:r>
              <a:rPr lang="fr-FR" sz="1000" dirty="0" smtClean="0"/>
              <a:t>– </a:t>
            </a:r>
            <a:r>
              <a:rPr lang="fr-FR" sz="1000" dirty="0" err="1" smtClean="0"/>
              <a:t>Spotify</a:t>
            </a:r>
            <a:r>
              <a:rPr lang="fr-FR" sz="1000" dirty="0" smtClean="0"/>
              <a:t>: </a:t>
            </a:r>
            <a:r>
              <a:rPr lang="fr-FR" sz="10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</a:rPr>
              <a:t>Concevoir et piloter la </a:t>
            </a:r>
            <a:r>
              <a:rPr lang="fr-FR" sz="1000" dirty="0" smtClean="0">
                <a:solidFill>
                  <a:schemeClr val="tx1"/>
                </a:solidFill>
                <a:latin typeface="Inter Medium"/>
                <a:ea typeface="Inter Medium"/>
                <a:cs typeface="Inter Medium"/>
              </a:rPr>
              <a:t>gouvernance </a:t>
            </a:r>
            <a:r>
              <a:rPr lang="fr-FR" sz="10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</a:rPr>
              <a:t>des données </a:t>
            </a:r>
            <a:r>
              <a:rPr lang="fr-FR" sz="1000" dirty="0" smtClean="0">
                <a:solidFill>
                  <a:schemeClr val="tx1"/>
                </a:solidFill>
                <a:latin typeface="Inter Medium"/>
                <a:ea typeface="Inter Medium"/>
                <a:cs typeface="Inter Medium"/>
              </a:rPr>
              <a:t> </a:t>
            </a:r>
            <a:r>
              <a:rPr lang="fr-FR" sz="1000" dirty="0" smtClean="0"/>
              <a:t>Architecte </a:t>
            </a:r>
            <a:r>
              <a:rPr lang="fr-FR" sz="1000" dirty="0"/>
              <a:t>en Intelligence Artificielle </a:t>
            </a:r>
            <a:r>
              <a:rPr lang="fr-FR" sz="1000" dirty="0">
                <a:sym typeface="Inter Medium"/>
              </a:rPr>
              <a:t>- </a:t>
            </a:r>
            <a:r>
              <a:rPr lang="fr-FR" sz="1000" dirty="0" err="1"/>
              <a:t>Jedha</a:t>
            </a:r>
            <a:r>
              <a:rPr lang="fr-FR" sz="1000" dirty="0"/>
              <a:t> 2023/2024 -</a:t>
            </a:r>
          </a:p>
        </p:txBody>
      </p:sp>
      <p:sp>
        <p:nvSpPr>
          <p:cNvPr id="11" name="Google Shape;54;p13"/>
          <p:cNvSpPr txBox="1">
            <a:spLocks/>
          </p:cNvSpPr>
          <p:nvPr/>
        </p:nvSpPr>
        <p:spPr>
          <a:xfrm>
            <a:off x="1198509" y="174002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b="1" u="sng" dirty="0">
                <a:solidFill>
                  <a:srgbClr val="0E3449"/>
                </a:solidFill>
                <a:latin typeface="Inter"/>
                <a:ea typeface="Inter"/>
                <a:cs typeface="Inter"/>
              </a:rPr>
              <a:t>Contexte et motivation</a:t>
            </a:r>
            <a:endParaRPr lang="fr-FR" b="1" i="1" u="sng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0932" y="1519347"/>
            <a:ext cx="4105043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b="1" u="sng" dirty="0"/>
              <a:t>Objectifs du projet </a:t>
            </a:r>
            <a:endParaRPr lang="fr-FR" sz="1800" b="1" u="sng" dirty="0" smtClean="0"/>
          </a:p>
          <a:p>
            <a:endParaRPr lang="fr-FR" b="1" dirty="0" smtClean="0"/>
          </a:p>
          <a:p>
            <a:endParaRPr lang="fr-FR" b="1" dirty="0"/>
          </a:p>
          <a:p>
            <a:pPr marL="285750" indent="-285750">
              <a:buFont typeface="Arial" pitchFamily="34" charset="0"/>
              <a:buChar char="•"/>
            </a:pPr>
            <a:r>
              <a:rPr lang="fr-FR" b="1" dirty="0"/>
              <a:t>Classification forestière</a:t>
            </a:r>
            <a:r>
              <a:rPr lang="fr-FR" dirty="0"/>
              <a:t> : Identifier les types de forêts à partir de données géographiques et environnementales</a:t>
            </a:r>
            <a:r>
              <a:rPr lang="fr-FR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fr-FR" b="1" dirty="0"/>
          </a:p>
          <a:p>
            <a:pPr marL="285750" indent="-285750">
              <a:buFont typeface="Arial" pitchFamily="34" charset="0"/>
              <a:buChar char="•"/>
            </a:pPr>
            <a:r>
              <a:rPr lang="fr-FR" b="1" dirty="0" smtClean="0"/>
              <a:t>Gestion </a:t>
            </a:r>
            <a:r>
              <a:rPr lang="fr-FR" b="1" dirty="0"/>
              <a:t>écologique</a:t>
            </a:r>
            <a:r>
              <a:rPr lang="fr-FR" dirty="0"/>
              <a:t> : Soutenir la gestion des écosystèmes en analysant sols et végétation</a:t>
            </a:r>
            <a:r>
              <a:rPr lang="fr-FR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fr-FR" b="1" dirty="0"/>
          </a:p>
          <a:p>
            <a:pPr marL="285750" indent="-285750">
              <a:buFont typeface="Arial" pitchFamily="34" charset="0"/>
              <a:buChar char="•"/>
            </a:pPr>
            <a:r>
              <a:rPr lang="fr-FR" b="1" dirty="0" smtClean="0"/>
              <a:t>Conservation </a:t>
            </a:r>
            <a:r>
              <a:rPr lang="fr-FR" b="1" dirty="0"/>
              <a:t>durable</a:t>
            </a:r>
            <a:r>
              <a:rPr lang="fr-FR" dirty="0"/>
              <a:t> : Optimiser les stratégies d'exploitation et de préservation des forêts.</a:t>
            </a:r>
          </a:p>
        </p:txBody>
      </p:sp>
      <p:sp>
        <p:nvSpPr>
          <p:cNvPr id="3" name="Rectangle 2"/>
          <p:cNvSpPr/>
          <p:nvPr/>
        </p:nvSpPr>
        <p:spPr>
          <a:xfrm>
            <a:off x="4644008" y="1505717"/>
            <a:ext cx="4176464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b="1" u="sng" dirty="0"/>
              <a:t>Objectifs </a:t>
            </a:r>
            <a:r>
              <a:rPr lang="fr-FR" sz="1800" b="1" u="sng" dirty="0"/>
              <a:t>techniques </a:t>
            </a:r>
          </a:p>
          <a:p>
            <a:endParaRPr lang="fr-FR" b="1" dirty="0" smtClean="0"/>
          </a:p>
          <a:p>
            <a:endParaRPr lang="fr-FR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r-FR" b="1" dirty="0" smtClean="0"/>
              <a:t>Détection des dérives </a:t>
            </a:r>
            <a:r>
              <a:rPr lang="fr-FR" dirty="0" smtClean="0"/>
              <a:t>: Identification des variations pour garantir la robustesse des modèles.</a:t>
            </a:r>
          </a:p>
          <a:p>
            <a:pPr marL="285750" indent="-285750">
              <a:buFont typeface="Arial" pitchFamily="34" charset="0"/>
              <a:buChar char="•"/>
            </a:pPr>
            <a:endParaRPr lang="fr-FR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r-FR" b="1" dirty="0" smtClean="0"/>
              <a:t>Orchestration et automatisation</a:t>
            </a:r>
            <a:r>
              <a:rPr lang="fr-FR" dirty="0" smtClean="0"/>
              <a:t> </a:t>
            </a:r>
            <a:r>
              <a:rPr lang="fr-FR" dirty="0"/>
              <a:t>: Gérer </a:t>
            </a:r>
            <a:r>
              <a:rPr lang="fr-FR" dirty="0" smtClean="0"/>
              <a:t>le </a:t>
            </a:r>
            <a:r>
              <a:rPr lang="fr-FR" dirty="0"/>
              <a:t>pipeline et les étapes </a:t>
            </a:r>
            <a:r>
              <a:rPr lang="fr-FR" dirty="0" smtClean="0"/>
              <a:t>critiques,</a:t>
            </a:r>
          </a:p>
          <a:p>
            <a:pPr marL="285750" indent="-285750">
              <a:buFont typeface="Arial" pitchFamily="34" charset="0"/>
              <a:buChar char="•"/>
            </a:pPr>
            <a:endParaRPr lang="fr-FR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r-FR" b="1" dirty="0" smtClean="0"/>
              <a:t>Suivi et visualisation des modèles</a:t>
            </a:r>
            <a:r>
              <a:rPr lang="fr-FR" dirty="0" smtClean="0"/>
              <a:t> : Assurer un suivi rigoureux et une présentation claire des résultats.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250932" y="1383973"/>
            <a:ext cx="4105044" cy="320400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4564156" y="1362572"/>
            <a:ext cx="4328324" cy="322540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590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 idx="4294967295"/>
          </p:nvPr>
        </p:nvSpPr>
        <p:spPr>
          <a:xfrm>
            <a:off x="971600" y="868756"/>
            <a:ext cx="7488832" cy="13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4500" b="1" u="sng" dirty="0" smtClean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Section 1 : </a:t>
            </a:r>
            <a:r>
              <a:rPr lang="fr-FR" sz="4500" b="1" u="sng" dirty="0" smtClean="0">
                <a:solidFill>
                  <a:srgbClr val="0E3449"/>
                </a:solidFill>
                <a:latin typeface="Inter"/>
                <a:ea typeface="Inter"/>
                <a:cs typeface="Inter"/>
              </a:rPr>
              <a:t>Contexte et ressources</a:t>
            </a:r>
            <a:r>
              <a:rPr lang="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/>
            </a:r>
            <a:br>
              <a:rPr lang="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</a:b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6;p15"/>
          <p:cNvSpPr/>
          <p:nvPr/>
        </p:nvSpPr>
        <p:spPr>
          <a:xfrm>
            <a:off x="10225" y="4803998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000" dirty="0"/>
              <a:t>Kévin </a:t>
            </a:r>
            <a:r>
              <a:rPr lang="fr-FR" sz="1000" dirty="0" err="1"/>
              <a:t>Chatelain</a:t>
            </a:r>
            <a:r>
              <a:rPr lang="fr-FR" sz="1000" dirty="0"/>
              <a:t> </a:t>
            </a:r>
            <a:r>
              <a:rPr lang="fr-FR" sz="1000" dirty="0" smtClean="0"/>
              <a:t>– </a:t>
            </a:r>
            <a:r>
              <a:rPr lang="fr-FR" sz="1000" dirty="0" err="1" smtClean="0"/>
              <a:t>Stripe</a:t>
            </a:r>
            <a:r>
              <a:rPr lang="fr-FR" sz="1000" dirty="0" smtClean="0"/>
              <a:t>: Conception </a:t>
            </a:r>
            <a:r>
              <a:rPr lang="fr-FR" sz="1000" dirty="0" smtClean="0">
                <a:sym typeface="Inter Medium"/>
              </a:rPr>
              <a:t>d’une architecture de données intégrées.- </a:t>
            </a:r>
            <a:r>
              <a:rPr lang="fr-FR" sz="1000" dirty="0"/>
              <a:t>Architecte en Intelligence Artificielle </a:t>
            </a:r>
            <a:r>
              <a:rPr lang="fr-FR" sz="1000" dirty="0" smtClean="0">
                <a:sym typeface="Inter Medium"/>
              </a:rPr>
              <a:t>- </a:t>
            </a:r>
            <a:r>
              <a:rPr lang="fr-FR" sz="1000" dirty="0" err="1"/>
              <a:t>Jedha</a:t>
            </a:r>
            <a:r>
              <a:rPr lang="fr-FR" sz="1000" dirty="0"/>
              <a:t> 2023/2024 </a:t>
            </a:r>
            <a:r>
              <a:rPr lang="fr-FR" sz="1000" dirty="0" smtClean="0"/>
              <a:t>-</a:t>
            </a:r>
            <a:endParaRPr lang="fr-FR" sz="1000" dirty="0"/>
          </a:p>
        </p:txBody>
      </p:sp>
      <p:sp>
        <p:nvSpPr>
          <p:cNvPr id="6" name="Google Shape;62;p14"/>
          <p:cNvSpPr txBox="1">
            <a:spLocks/>
          </p:cNvSpPr>
          <p:nvPr/>
        </p:nvSpPr>
        <p:spPr>
          <a:xfrm>
            <a:off x="899592" y="2499742"/>
            <a:ext cx="7704856" cy="13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4200" b="1" dirty="0">
                <a:solidFill>
                  <a:srgbClr val="0E3449"/>
                </a:solidFill>
                <a:latin typeface="Inter"/>
                <a:ea typeface="Inter"/>
                <a:cs typeface="Inter"/>
              </a:rPr>
              <a:t>Présentation des </a:t>
            </a:r>
            <a:r>
              <a:rPr lang="fr-FR" sz="4200" b="1" dirty="0" smtClean="0">
                <a:solidFill>
                  <a:srgbClr val="0E3449"/>
                </a:solidFill>
                <a:latin typeface="Inter"/>
                <a:ea typeface="Inter"/>
                <a:cs typeface="Inter"/>
              </a:rPr>
              <a:t>données</a:t>
            </a:r>
            <a:r>
              <a:rPr lang="fr-FR" sz="4200" b="1" dirty="0">
                <a:solidFill>
                  <a:srgbClr val="0E3449"/>
                </a:solidFill>
                <a:latin typeface="Inter"/>
                <a:ea typeface="Inter"/>
                <a:cs typeface="Inter"/>
              </a:rPr>
              <a:t>, </a:t>
            </a:r>
            <a:r>
              <a:rPr lang="fr-FR" sz="4200" b="1" dirty="0" smtClean="0">
                <a:solidFill>
                  <a:srgbClr val="0E3449"/>
                </a:solidFill>
                <a:latin typeface="Inter"/>
                <a:ea typeface="Inter"/>
                <a:cs typeface="Inter"/>
              </a:rPr>
              <a:t>modèles </a:t>
            </a:r>
            <a:r>
              <a:rPr lang="fr-FR" sz="4200" b="1" dirty="0">
                <a:solidFill>
                  <a:srgbClr val="0E3449"/>
                </a:solidFill>
                <a:latin typeface="Inter"/>
                <a:ea typeface="Inter"/>
                <a:cs typeface="Inter"/>
              </a:rPr>
              <a:t>et de l'API</a:t>
            </a:r>
            <a:endParaRPr lang="fr-FR" sz="42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60313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 idx="4294967295"/>
          </p:nvPr>
        </p:nvSpPr>
        <p:spPr>
          <a:xfrm>
            <a:off x="1115616" y="683084"/>
            <a:ext cx="710817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400" b="1" dirty="0" smtClean="0">
                <a:solidFill>
                  <a:srgbClr val="0E3449"/>
                </a:solidFill>
                <a:latin typeface="Inter"/>
                <a:ea typeface="Inter"/>
                <a:cs typeface="Inter"/>
              </a:rPr>
              <a:t>Description </a:t>
            </a:r>
            <a:r>
              <a:rPr lang="fr-FR" sz="2400" b="1" dirty="0">
                <a:solidFill>
                  <a:srgbClr val="0E3449"/>
                </a:solidFill>
                <a:latin typeface="Inter"/>
                <a:ea typeface="Inter"/>
                <a:cs typeface="Inter"/>
              </a:rPr>
              <a:t>du </a:t>
            </a:r>
            <a:r>
              <a:rPr lang="fr-FR" sz="2400" b="1" dirty="0" err="1">
                <a:solidFill>
                  <a:srgbClr val="0E3449"/>
                </a:solidFill>
                <a:latin typeface="Inter"/>
                <a:ea typeface="Inter"/>
                <a:cs typeface="Inter"/>
              </a:rPr>
              <a:t>d</a:t>
            </a:r>
            <a:r>
              <a:rPr lang="fr-FR" sz="2400" b="1" dirty="0" err="1" smtClean="0">
                <a:solidFill>
                  <a:srgbClr val="0E3449"/>
                </a:solidFill>
                <a:latin typeface="Inter"/>
                <a:ea typeface="Inter"/>
                <a:cs typeface="Inter"/>
              </a:rPr>
              <a:t>ataset</a:t>
            </a:r>
            <a:endParaRPr sz="2400" b="1" dirty="0">
              <a:solidFill>
                <a:srgbClr val="0E3449"/>
              </a:solidFill>
              <a:latin typeface="Inter"/>
              <a:ea typeface="Inter"/>
              <a:cs typeface="Inter"/>
              <a:sym typeface="Inter SemiBold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00" y="337648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4801428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000" dirty="0"/>
              <a:t>Kévin </a:t>
            </a:r>
            <a:r>
              <a:rPr lang="fr-FR" sz="1000" dirty="0" err="1"/>
              <a:t>Chatelain</a:t>
            </a:r>
            <a:r>
              <a:rPr lang="fr-FR" sz="1000" dirty="0"/>
              <a:t> </a:t>
            </a:r>
            <a:r>
              <a:rPr lang="fr-FR" sz="1000" dirty="0" smtClean="0"/>
              <a:t>– </a:t>
            </a:r>
            <a:r>
              <a:rPr lang="fr-FR" sz="1000" dirty="0" err="1" smtClean="0"/>
              <a:t>Stripe</a:t>
            </a:r>
            <a:r>
              <a:rPr lang="fr-FR" sz="1000" dirty="0"/>
              <a:t>: Conception </a:t>
            </a:r>
            <a:r>
              <a:rPr lang="fr-FR" sz="1000" dirty="0">
                <a:sym typeface="Inter Medium"/>
              </a:rPr>
              <a:t>d’une architecture de données intégrées.- </a:t>
            </a:r>
            <a:r>
              <a:rPr lang="fr-FR" sz="1000" dirty="0"/>
              <a:t>Architecte en Intelligence Artificielle </a:t>
            </a:r>
            <a:r>
              <a:rPr lang="fr-FR" sz="1000" dirty="0">
                <a:sym typeface="Inter Medium"/>
              </a:rPr>
              <a:t>- </a:t>
            </a:r>
            <a:r>
              <a:rPr lang="fr-FR" sz="1000" dirty="0" err="1"/>
              <a:t>Jedha</a:t>
            </a:r>
            <a:r>
              <a:rPr lang="fr-FR" sz="1000" dirty="0"/>
              <a:t> 2023/2024 </a:t>
            </a:r>
            <a:r>
              <a:rPr lang="fr-FR" sz="1000" dirty="0" smtClean="0"/>
              <a:t>- </a:t>
            </a:r>
            <a:endParaRPr lang="fr-FR" sz="1000" dirty="0"/>
          </a:p>
        </p:txBody>
      </p:sp>
      <p:sp>
        <p:nvSpPr>
          <p:cNvPr id="22" name="Google Shape;68;p15"/>
          <p:cNvSpPr txBox="1">
            <a:spLocks/>
          </p:cNvSpPr>
          <p:nvPr/>
        </p:nvSpPr>
        <p:spPr>
          <a:xfrm>
            <a:off x="1115616" y="216302"/>
            <a:ext cx="7344816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600" b="1" i="1" u="sng" dirty="0" smtClean="0">
                <a:solidFill>
                  <a:srgbClr val="0E3449"/>
                </a:solidFill>
                <a:latin typeface="Inter SemiBold"/>
                <a:ea typeface="Inter"/>
                <a:cs typeface="Inter"/>
              </a:rPr>
              <a:t>Contexte </a:t>
            </a:r>
            <a:r>
              <a:rPr lang="fr-FR" sz="2600" b="1" i="1" u="sng" dirty="0">
                <a:solidFill>
                  <a:srgbClr val="0E3449"/>
                </a:solidFill>
                <a:latin typeface="Inter SemiBold"/>
                <a:ea typeface="Inter"/>
                <a:cs typeface="Inter"/>
              </a:rPr>
              <a:t>et ressources</a:t>
            </a:r>
            <a:endParaRPr lang="fr-FR" sz="2600" b="1" i="1" u="sng" dirty="0">
              <a:solidFill>
                <a:srgbClr val="0E3449"/>
              </a:solidFill>
              <a:latin typeface="Inter SemiBold"/>
              <a:ea typeface="Inter"/>
              <a:cs typeface="Inter"/>
              <a:sym typeface="Inter SemiBold"/>
            </a:endParaRPr>
          </a:p>
        </p:txBody>
      </p:sp>
      <p:pic>
        <p:nvPicPr>
          <p:cNvPr id="2050" name="Picture 2" descr="File:Kaggle logo.png - Wikimedia Comm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13086"/>
            <a:ext cx="149151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igne De Cible Rouge. Cible Isolée Sur Fond Blanc. Icône De Cible Au Design  Plat. Illustration Vectorielle Clip Art Libres De Droits, Svg, Vecteurs Et  Illustration. Image 7077496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4" t="15498" r="11540" b="13932"/>
          <a:stretch/>
        </p:blipFill>
        <p:spPr bwMode="auto">
          <a:xfrm>
            <a:off x="3851920" y="1513977"/>
            <a:ext cx="1152128" cy="87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loc Notes PNG Images | Vecteurs Et Fichiers PSD | Téléchargement Gratuit  Sur Pngtre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1" t="2871" r="20366" b="11138"/>
          <a:stretch/>
        </p:blipFill>
        <p:spPr bwMode="auto">
          <a:xfrm>
            <a:off x="2500540" y="2931790"/>
            <a:ext cx="658429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Engrenage 3d Sur Fond Blanc Mécanique PNG , Structure, Main, Conduire Image  PNG pour le téléchargement lib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978" y="1398047"/>
            <a:ext cx="127073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cône de dossier simple sur fond blanc 4693395 Art vectoriel chez Vecteez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60" y="2729080"/>
            <a:ext cx="1316374" cy="13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448831" y="2201168"/>
            <a:ext cx="18169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Calibri" pitchFamily="34" charset="0"/>
                <a:cs typeface="Calibri" pitchFamily="34" charset="0"/>
              </a:rPr>
              <a:t>Forest </a:t>
            </a:r>
            <a:r>
              <a:rPr lang="fr-FR" b="1" dirty="0" err="1">
                <a:latin typeface="Calibri" pitchFamily="34" charset="0"/>
                <a:cs typeface="Calibri" pitchFamily="34" charset="0"/>
              </a:rPr>
              <a:t>Cover</a:t>
            </a:r>
            <a:r>
              <a:rPr lang="fr-FR" b="1" dirty="0">
                <a:latin typeface="Calibri" pitchFamily="34" charset="0"/>
                <a:cs typeface="Calibri" pitchFamily="34" charset="0"/>
              </a:rPr>
              <a:t> Type</a:t>
            </a:r>
            <a:endParaRPr lang="fr-FR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19672" y="3934661"/>
            <a:ext cx="26507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Calibri" pitchFamily="34" charset="0"/>
                <a:cs typeface="Calibri" pitchFamily="34" charset="0"/>
              </a:rPr>
              <a:t>55 colonnes, </a:t>
            </a:r>
          </a:p>
          <a:p>
            <a:pPr algn="ctr"/>
            <a:r>
              <a:rPr lang="fr-FR" b="1" dirty="0">
                <a:latin typeface="Calibri" pitchFamily="34" charset="0"/>
                <a:cs typeface="Calibri" pitchFamily="34" charset="0"/>
              </a:rPr>
              <a:t>dont 10 variables géographiques et </a:t>
            </a:r>
            <a:r>
              <a:rPr lang="fr-FR" b="1" dirty="0">
                <a:latin typeface="Calibri" pitchFamily="34" charset="0"/>
                <a:cs typeface="Calibri" pitchFamily="34" charset="0"/>
              </a:rPr>
              <a:t>environnementales</a:t>
            </a:r>
            <a:endParaRPr lang="fr-FR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09321" y="2405915"/>
            <a:ext cx="18169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u="sng" dirty="0">
                <a:latin typeface="Calibri" pitchFamily="34" charset="0"/>
                <a:cs typeface="Calibri" pitchFamily="34" charset="0"/>
              </a:rPr>
              <a:t>Classification</a:t>
            </a:r>
            <a:r>
              <a:rPr lang="fr-FR" b="1" dirty="0">
                <a:latin typeface="Calibri" pitchFamily="34" charset="0"/>
                <a:cs typeface="Calibri" pitchFamily="34" charset="0"/>
              </a:rPr>
              <a:t> </a:t>
            </a:r>
            <a:endParaRPr lang="fr-FR" b="1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fr-FR" b="1" dirty="0">
                <a:latin typeface="Calibri" pitchFamily="34" charset="0"/>
                <a:cs typeface="Calibri" pitchFamily="34" charset="0"/>
              </a:rPr>
              <a:t>7 types de couverts forestiers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148064" y="3863992"/>
            <a:ext cx="2240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Calibri" pitchFamily="34" charset="0"/>
                <a:cs typeface="Calibri" pitchFamily="34" charset="0"/>
              </a:rPr>
              <a:t>80 % pour l’entraînement</a:t>
            </a:r>
          </a:p>
          <a:p>
            <a:pPr algn="ctr"/>
            <a:r>
              <a:rPr lang="fr-FR" b="1" dirty="0">
                <a:latin typeface="Calibri" pitchFamily="34" charset="0"/>
                <a:cs typeface="Calibri" pitchFamily="34" charset="0"/>
              </a:rPr>
              <a:t>20 % simulées via l’API.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926634" y="2478167"/>
            <a:ext cx="18169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Calibri" pitchFamily="34" charset="0"/>
                <a:cs typeface="Calibri" pitchFamily="34" charset="0"/>
              </a:rPr>
              <a:t>Normalisation et encodage des variables</a:t>
            </a:r>
            <a:r>
              <a:rPr lang="fr-FR" sz="1200" dirty="0"/>
              <a:t>.</a:t>
            </a:r>
            <a:endParaRPr lang="fr-FR" sz="1200" b="1" dirty="0"/>
          </a:p>
        </p:txBody>
      </p:sp>
    </p:spTree>
    <p:extLst>
      <p:ext uri="{BB962C8B-B14F-4D97-AF65-F5344CB8AC3E}">
        <p14:creationId xmlns:p14="http://schemas.microsoft.com/office/powerpoint/2010/main" val="413083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 idx="4294967295"/>
          </p:nvPr>
        </p:nvSpPr>
        <p:spPr>
          <a:xfrm>
            <a:off x="1115616" y="683084"/>
            <a:ext cx="710817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400" b="1" dirty="0" smtClean="0">
                <a:solidFill>
                  <a:srgbClr val="0E3449"/>
                </a:solidFill>
                <a:latin typeface="Inter"/>
                <a:ea typeface="Inter"/>
                <a:cs typeface="Inter"/>
              </a:rPr>
              <a:t>Présentation des modèles</a:t>
            </a:r>
            <a:endParaRPr sz="2400" b="1" dirty="0">
              <a:solidFill>
                <a:srgbClr val="0E3449"/>
              </a:solidFill>
              <a:latin typeface="Inter"/>
              <a:ea typeface="Inter"/>
              <a:cs typeface="Inter"/>
              <a:sym typeface="Inter SemiBold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00" y="337648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4801428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000" dirty="0"/>
              <a:t>Kévin </a:t>
            </a:r>
            <a:r>
              <a:rPr lang="fr-FR" sz="1000" dirty="0" err="1"/>
              <a:t>Chatelain</a:t>
            </a:r>
            <a:r>
              <a:rPr lang="fr-FR" sz="1000" dirty="0"/>
              <a:t> </a:t>
            </a:r>
            <a:r>
              <a:rPr lang="fr-FR" sz="1000" dirty="0" smtClean="0"/>
              <a:t>– </a:t>
            </a:r>
            <a:r>
              <a:rPr lang="fr-FR" sz="1000" dirty="0" err="1" smtClean="0"/>
              <a:t>Stripe</a:t>
            </a:r>
            <a:r>
              <a:rPr lang="fr-FR" sz="1000" dirty="0"/>
              <a:t>: Conception </a:t>
            </a:r>
            <a:r>
              <a:rPr lang="fr-FR" sz="1000" dirty="0">
                <a:sym typeface="Inter Medium"/>
              </a:rPr>
              <a:t>d’une architecture de données intégrées.- </a:t>
            </a:r>
            <a:r>
              <a:rPr lang="fr-FR" sz="1000" dirty="0"/>
              <a:t>Architecte en Intelligence Artificielle </a:t>
            </a:r>
            <a:r>
              <a:rPr lang="fr-FR" sz="1000" dirty="0">
                <a:sym typeface="Inter Medium"/>
              </a:rPr>
              <a:t>- </a:t>
            </a:r>
            <a:r>
              <a:rPr lang="fr-FR" sz="1000" dirty="0" err="1"/>
              <a:t>Jedha</a:t>
            </a:r>
            <a:r>
              <a:rPr lang="fr-FR" sz="1000" dirty="0"/>
              <a:t> 2023/2024 </a:t>
            </a:r>
            <a:r>
              <a:rPr lang="fr-FR" sz="1000" dirty="0" smtClean="0"/>
              <a:t>- </a:t>
            </a:r>
            <a:endParaRPr lang="fr-FR" sz="1000" dirty="0"/>
          </a:p>
        </p:txBody>
      </p:sp>
      <p:sp>
        <p:nvSpPr>
          <p:cNvPr id="22" name="Google Shape;68;p15"/>
          <p:cNvSpPr txBox="1">
            <a:spLocks/>
          </p:cNvSpPr>
          <p:nvPr/>
        </p:nvSpPr>
        <p:spPr>
          <a:xfrm>
            <a:off x="1115616" y="216302"/>
            <a:ext cx="7344816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600" b="1" i="1" u="sng" dirty="0" smtClean="0">
                <a:solidFill>
                  <a:srgbClr val="0E3449"/>
                </a:solidFill>
                <a:latin typeface="Inter SemiBold"/>
                <a:ea typeface="Inter"/>
                <a:cs typeface="Inter"/>
              </a:rPr>
              <a:t>Contexte </a:t>
            </a:r>
            <a:r>
              <a:rPr lang="fr-FR" sz="2600" b="1" i="1" u="sng" dirty="0">
                <a:solidFill>
                  <a:srgbClr val="0E3449"/>
                </a:solidFill>
                <a:latin typeface="Inter SemiBold"/>
                <a:ea typeface="Inter"/>
                <a:cs typeface="Inter"/>
              </a:rPr>
              <a:t>et ressources</a:t>
            </a:r>
            <a:endParaRPr lang="fr-FR" sz="2600" b="1" i="1" u="sng" dirty="0">
              <a:solidFill>
                <a:srgbClr val="0E3449"/>
              </a:solidFill>
              <a:latin typeface="Inter SemiBold"/>
              <a:ea typeface="Inter"/>
              <a:cs typeface="Inter"/>
              <a:sym typeface="Inter SemiBold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157905"/>
              </p:ext>
            </p:extLst>
          </p:nvPr>
        </p:nvGraphicFramePr>
        <p:xfrm>
          <a:off x="741650" y="2643758"/>
          <a:ext cx="7718782" cy="2062572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982104"/>
                <a:gridCol w="955423"/>
                <a:gridCol w="658624"/>
                <a:gridCol w="658624"/>
                <a:gridCol w="4464007"/>
              </a:tblGrid>
              <a:tr h="66429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Modèle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Précision (%)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F1-Score (%)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AUC-ROC</a:t>
                      </a:r>
                      <a:br>
                        <a:rPr lang="fr-FR" sz="1200" dirty="0" smtClean="0"/>
                      </a:br>
                      <a:r>
                        <a:rPr lang="fr-FR" sz="1200" dirty="0" smtClean="0"/>
                        <a:t>(%)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aseline="0" dirty="0" smtClean="0"/>
                        <a:t>Note du modèle</a:t>
                      </a:r>
                      <a:endParaRPr lang="fr-FR" sz="1200" dirty="0"/>
                    </a:p>
                  </a:txBody>
                  <a:tcPr/>
                </a:tc>
              </a:tr>
              <a:tr h="47054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b="1" dirty="0" smtClean="0"/>
                        <a:t>RF</a:t>
                      </a:r>
                      <a:endParaRPr lang="fr-F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 smtClean="0"/>
                        <a:t>94.31%</a:t>
                      </a:r>
                      <a:endParaRPr lang="fr-F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 smtClean="0"/>
                        <a:t>90.6%</a:t>
                      </a:r>
                      <a:endParaRPr lang="fr-F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 smtClean="0"/>
                        <a:t>96%</a:t>
                      </a:r>
                      <a:endParaRPr lang="fr-F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 smtClean="0"/>
                        <a:t>Meilleur modèle : haute précision et robustesse.</a:t>
                      </a:r>
                      <a:endParaRPr lang="fr-FR" sz="1200" b="1" dirty="0"/>
                    </a:p>
                  </a:txBody>
                  <a:tcPr/>
                </a:tc>
              </a:tr>
              <a:tr h="394009">
                <a:tc>
                  <a:txBody>
                    <a:bodyPr/>
                    <a:lstStyle/>
                    <a:p>
                      <a:r>
                        <a:rPr lang="fr-FR" sz="1200" b="1" dirty="0" smtClean="0"/>
                        <a:t>SGDC</a:t>
                      </a:r>
                      <a:endParaRPr lang="fr-F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69.58%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30.85% 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73%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Rapide à entraîner, performances limitées.</a:t>
                      </a:r>
                      <a:endParaRPr lang="fr-FR" sz="1200" dirty="0"/>
                    </a:p>
                  </a:txBody>
                  <a:tcPr/>
                </a:tc>
              </a:tr>
              <a:tr h="470540">
                <a:tc>
                  <a:txBody>
                    <a:bodyPr/>
                    <a:lstStyle/>
                    <a:p>
                      <a:r>
                        <a:rPr lang="fr-FR" sz="1200" b="1" dirty="0" smtClean="0"/>
                        <a:t>LR</a:t>
                      </a:r>
                      <a:endParaRPr lang="fr-F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70.63%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42.1%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76%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smtClean="0"/>
                        <a:t>Performances modérées, légèrement supérieures à SGDC.</a:t>
                      </a:r>
                      <a:endParaRPr lang="fr-FR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719064" y="1381294"/>
            <a:ext cx="802940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 sz="1200" b="1" dirty="0" err="1" smtClean="0"/>
              <a:t>Random</a:t>
            </a:r>
            <a:r>
              <a:rPr lang="fr-FR" sz="1200" b="1" dirty="0" smtClean="0"/>
              <a:t> Forest (RF) : </a:t>
            </a:r>
            <a:r>
              <a:rPr lang="fr-FR" sz="1200" dirty="0"/>
              <a:t>Excellent pour capturer les interactions non linéaires</a:t>
            </a:r>
            <a:r>
              <a:rPr lang="fr-FR" sz="12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fr-FR" sz="1200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r-FR" sz="1200" b="1" dirty="0" err="1" smtClean="0"/>
              <a:t>Stochastic</a:t>
            </a:r>
            <a:r>
              <a:rPr lang="fr-FR" sz="1200" b="1" dirty="0" smtClean="0"/>
              <a:t> Gradient </a:t>
            </a:r>
            <a:r>
              <a:rPr lang="fr-FR" sz="1200" b="1" dirty="0" err="1" smtClean="0"/>
              <a:t>Descent</a:t>
            </a:r>
            <a:r>
              <a:rPr lang="fr-FR" sz="1200" b="1" dirty="0" smtClean="0"/>
              <a:t> Classifier (SGDC): </a:t>
            </a:r>
            <a:r>
              <a:rPr lang="fr-FR" sz="1200" dirty="0"/>
              <a:t>Rapide et adapté </a:t>
            </a:r>
            <a:r>
              <a:rPr lang="fr-FR" sz="1200" dirty="0" smtClean="0"/>
              <a:t>aux données de </a:t>
            </a:r>
            <a:r>
              <a:rPr lang="fr-FR" sz="1200" dirty="0"/>
              <a:t>grandes dimensions</a:t>
            </a:r>
            <a:r>
              <a:rPr lang="fr-FR" sz="12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r-FR" sz="1200" b="1" dirty="0" err="1" smtClean="0"/>
              <a:t>Logistic</a:t>
            </a:r>
            <a:r>
              <a:rPr lang="fr-FR" sz="1200" b="1" dirty="0" smtClean="0"/>
              <a:t> </a:t>
            </a:r>
            <a:r>
              <a:rPr lang="fr-FR" sz="1200" b="1" dirty="0" err="1" smtClean="0"/>
              <a:t>Regression</a:t>
            </a:r>
            <a:r>
              <a:rPr lang="fr-FR" sz="1200" b="1" dirty="0" smtClean="0"/>
              <a:t> (LR):  </a:t>
            </a:r>
            <a:r>
              <a:rPr lang="fr-FR" sz="1200" dirty="0"/>
              <a:t>Facilement interprétable, adapté aux relations </a:t>
            </a:r>
            <a:r>
              <a:rPr lang="fr-FR" sz="1200" dirty="0" smtClean="0"/>
              <a:t>linéaires.</a:t>
            </a:r>
            <a:endParaRPr lang="fr-FR" sz="1200" dirty="0"/>
          </a:p>
        </p:txBody>
      </p:sp>
      <p:sp>
        <p:nvSpPr>
          <p:cNvPr id="4" name="AutoShape 2" descr="icône de trophée d'or sur fond transparent 5048374 Art vectoriel chez  Vecteezy"/>
          <p:cNvSpPr>
            <a:spLocks noChangeAspect="1" noChangeArrowheads="1"/>
          </p:cNvSpPr>
          <p:nvPr/>
        </p:nvSpPr>
        <p:spPr bwMode="auto">
          <a:xfrm>
            <a:off x="155575" y="-10287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8" descr="Trophée D'or Réaliste Sur Fond Transparent. Illustration Vectorielle Clip  Art Libres De Droits, Svg, Vecteurs Et Illustration. Image 128490992"/>
          <p:cNvSpPr>
            <a:spLocks noChangeAspect="1" noChangeArrowheads="1"/>
          </p:cNvSpPr>
          <p:nvPr/>
        </p:nvSpPr>
        <p:spPr bwMode="auto">
          <a:xfrm>
            <a:off x="307975" y="-8763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10" descr="Trophée D'or Réaliste Sur Fond Transparent. Illustration Vectorielle Clip  Art Libres De Droits, Svg, Vecteurs Et Illustration. Image 128490992"/>
          <p:cNvSpPr>
            <a:spLocks noChangeAspect="1" noChangeArrowheads="1"/>
          </p:cNvSpPr>
          <p:nvPr/>
        </p:nvSpPr>
        <p:spPr bwMode="auto">
          <a:xfrm>
            <a:off x="460375" y="-7239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12" descr="Trophée D'or Réaliste Sur Fond Transparent. Illustration Vectorielle Clip  Art Libres De Droits, Svg, Vecteurs Et Illustration. Image 128490992"/>
          <p:cNvSpPr>
            <a:spLocks noChangeAspect="1" noChangeArrowheads="1"/>
          </p:cNvSpPr>
          <p:nvPr/>
        </p:nvSpPr>
        <p:spPr bwMode="auto">
          <a:xfrm>
            <a:off x="612775" y="-5715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42" name="Picture 18" descr="Trophée de champion minimal 3d. prix pour les gagnants. concurrent à succès. concurrent gagnant. main tenant une coupe du trophée d'or avec un mégaphone célébrant. illustration de rendu 3d.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44" y="3299793"/>
            <a:ext cx="576211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730357" y="1266825"/>
            <a:ext cx="7730075" cy="1232917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575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 idx="4294967295"/>
          </p:nvPr>
        </p:nvSpPr>
        <p:spPr>
          <a:xfrm>
            <a:off x="1115616" y="683084"/>
            <a:ext cx="710817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400" b="1" dirty="0" smtClean="0">
                <a:solidFill>
                  <a:srgbClr val="0E3449"/>
                </a:solidFill>
                <a:latin typeface="Inter"/>
                <a:ea typeface="Inter"/>
                <a:cs typeface="Inter"/>
                <a:sym typeface="Inter SemiBold"/>
              </a:rPr>
              <a:t>API</a:t>
            </a:r>
            <a:endParaRPr sz="2400" b="1" dirty="0">
              <a:solidFill>
                <a:srgbClr val="0E3449"/>
              </a:solidFill>
              <a:latin typeface="Inter"/>
              <a:ea typeface="Inter"/>
              <a:cs typeface="Inter"/>
              <a:sym typeface="Inter SemiBold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00" y="337648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4801428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000" dirty="0"/>
              <a:t>Kévin </a:t>
            </a:r>
            <a:r>
              <a:rPr lang="fr-FR" sz="1000" dirty="0" err="1"/>
              <a:t>Chatelain</a:t>
            </a:r>
            <a:r>
              <a:rPr lang="fr-FR" sz="1000" dirty="0"/>
              <a:t> </a:t>
            </a:r>
            <a:r>
              <a:rPr lang="fr-FR" sz="1000" dirty="0" smtClean="0"/>
              <a:t>– </a:t>
            </a:r>
            <a:r>
              <a:rPr lang="fr-FR" sz="1000" dirty="0" err="1" smtClean="0"/>
              <a:t>Stripe</a:t>
            </a:r>
            <a:r>
              <a:rPr lang="fr-FR" sz="1000" dirty="0"/>
              <a:t>: Conception </a:t>
            </a:r>
            <a:r>
              <a:rPr lang="fr-FR" sz="1000" dirty="0">
                <a:sym typeface="Inter Medium"/>
              </a:rPr>
              <a:t>d’une architecture de données intégrées.- </a:t>
            </a:r>
            <a:r>
              <a:rPr lang="fr-FR" sz="1000" dirty="0"/>
              <a:t>Architecte en Intelligence Artificielle </a:t>
            </a:r>
            <a:r>
              <a:rPr lang="fr-FR" sz="1000" dirty="0">
                <a:sym typeface="Inter Medium"/>
              </a:rPr>
              <a:t>- </a:t>
            </a:r>
            <a:r>
              <a:rPr lang="fr-FR" sz="1000" dirty="0" err="1"/>
              <a:t>Jedha</a:t>
            </a:r>
            <a:r>
              <a:rPr lang="fr-FR" sz="1000" dirty="0"/>
              <a:t> 2023/2024 </a:t>
            </a:r>
            <a:r>
              <a:rPr lang="fr-FR" sz="1000" dirty="0" smtClean="0"/>
              <a:t>- </a:t>
            </a:r>
            <a:endParaRPr lang="fr-FR" sz="1000" dirty="0"/>
          </a:p>
        </p:txBody>
      </p:sp>
      <p:sp>
        <p:nvSpPr>
          <p:cNvPr id="22" name="Google Shape;68;p15"/>
          <p:cNvSpPr txBox="1">
            <a:spLocks/>
          </p:cNvSpPr>
          <p:nvPr/>
        </p:nvSpPr>
        <p:spPr>
          <a:xfrm>
            <a:off x="1115616" y="216302"/>
            <a:ext cx="7344816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600" b="1" i="1" u="sng" dirty="0" smtClean="0">
                <a:solidFill>
                  <a:srgbClr val="0E3449"/>
                </a:solidFill>
                <a:latin typeface="Inter SemiBold"/>
                <a:ea typeface="Inter"/>
                <a:cs typeface="Inter"/>
              </a:rPr>
              <a:t>Contexte </a:t>
            </a:r>
            <a:r>
              <a:rPr lang="fr-FR" sz="2600" b="1" i="1" u="sng" dirty="0">
                <a:solidFill>
                  <a:srgbClr val="0E3449"/>
                </a:solidFill>
                <a:latin typeface="Inter SemiBold"/>
                <a:ea typeface="Inter"/>
                <a:cs typeface="Inter"/>
              </a:rPr>
              <a:t>et ressources</a:t>
            </a:r>
            <a:endParaRPr lang="fr-FR" sz="2600" b="1" i="1" u="sng" dirty="0">
              <a:solidFill>
                <a:srgbClr val="0E3449"/>
              </a:solidFill>
              <a:latin typeface="Inter SemiBold"/>
              <a:ea typeface="Inter"/>
              <a:cs typeface="Inter"/>
              <a:sym typeface="Inter SemiBold"/>
            </a:endParaRPr>
          </a:p>
        </p:txBody>
      </p:sp>
      <p:sp>
        <p:nvSpPr>
          <p:cNvPr id="4" name="AutoShape 2" descr="icône de trophée d'or sur fond transparent 5048374 Art vectoriel chez  Vecteezy"/>
          <p:cNvSpPr>
            <a:spLocks noChangeAspect="1" noChangeArrowheads="1"/>
          </p:cNvSpPr>
          <p:nvPr/>
        </p:nvSpPr>
        <p:spPr bwMode="auto">
          <a:xfrm>
            <a:off x="155575" y="-10287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8" descr="Trophée D'or Réaliste Sur Fond Transparent. Illustration Vectorielle Clip  Art Libres De Droits, Svg, Vecteurs Et Illustration. Image 128490992"/>
          <p:cNvSpPr>
            <a:spLocks noChangeAspect="1" noChangeArrowheads="1"/>
          </p:cNvSpPr>
          <p:nvPr/>
        </p:nvSpPr>
        <p:spPr bwMode="auto">
          <a:xfrm>
            <a:off x="307975" y="-8763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10" descr="Trophée D'or Réaliste Sur Fond Transparent. Illustration Vectorielle Clip  Art Libres De Droits, Svg, Vecteurs Et Illustration. Image 128490992"/>
          <p:cNvSpPr>
            <a:spLocks noChangeAspect="1" noChangeArrowheads="1"/>
          </p:cNvSpPr>
          <p:nvPr/>
        </p:nvSpPr>
        <p:spPr bwMode="auto">
          <a:xfrm>
            <a:off x="460375" y="-7239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12" descr="Trophée D'or Réaliste Sur Fond Transparent. Illustration Vectorielle Clip  Art Libres De Droits, Svg, Vecteurs Et Illustration. Image 128490992"/>
          <p:cNvSpPr>
            <a:spLocks noChangeAspect="1" noChangeArrowheads="1"/>
          </p:cNvSpPr>
          <p:nvPr/>
        </p:nvSpPr>
        <p:spPr bwMode="auto">
          <a:xfrm>
            <a:off x="612775" y="-5715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0" name="Picture 2" descr="C:\Users\33671\Desktop\jedha\LEAD\Projet_final\Screenshots\Screenshot from 2025-01-22 19-25-0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" t="14174" r="1485"/>
          <a:stretch/>
        </p:blipFill>
        <p:spPr bwMode="auto">
          <a:xfrm>
            <a:off x="612775" y="1266825"/>
            <a:ext cx="8000057" cy="335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61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 idx="4294967295"/>
          </p:nvPr>
        </p:nvSpPr>
        <p:spPr>
          <a:xfrm>
            <a:off x="1115616" y="683084"/>
            <a:ext cx="710817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400" b="1" dirty="0" smtClean="0">
                <a:solidFill>
                  <a:srgbClr val="0E3449"/>
                </a:solidFill>
                <a:latin typeface="Inter"/>
                <a:ea typeface="Inter"/>
                <a:cs typeface="Inter"/>
                <a:sym typeface="Inter SemiBold"/>
              </a:rPr>
              <a:t>API</a:t>
            </a:r>
            <a:endParaRPr sz="2400" b="1" dirty="0">
              <a:solidFill>
                <a:srgbClr val="0E3449"/>
              </a:solidFill>
              <a:latin typeface="Inter"/>
              <a:ea typeface="Inter"/>
              <a:cs typeface="Inter"/>
              <a:sym typeface="Inter SemiBold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00" y="337648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4801428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000" dirty="0"/>
              <a:t>Kévin </a:t>
            </a:r>
            <a:r>
              <a:rPr lang="fr-FR" sz="1000" dirty="0" err="1"/>
              <a:t>Chatelain</a:t>
            </a:r>
            <a:r>
              <a:rPr lang="fr-FR" sz="1000" dirty="0"/>
              <a:t> </a:t>
            </a:r>
            <a:r>
              <a:rPr lang="fr-FR" sz="1000" dirty="0" smtClean="0"/>
              <a:t>– </a:t>
            </a:r>
            <a:r>
              <a:rPr lang="fr-FR" sz="1000" dirty="0" err="1" smtClean="0"/>
              <a:t>Stripe</a:t>
            </a:r>
            <a:r>
              <a:rPr lang="fr-FR" sz="1000" dirty="0"/>
              <a:t>: Conception </a:t>
            </a:r>
            <a:r>
              <a:rPr lang="fr-FR" sz="1000" dirty="0">
                <a:sym typeface="Inter Medium"/>
              </a:rPr>
              <a:t>d’une architecture de données intégrées.- </a:t>
            </a:r>
            <a:r>
              <a:rPr lang="fr-FR" sz="1000" dirty="0"/>
              <a:t>Architecte en Intelligence Artificielle </a:t>
            </a:r>
            <a:r>
              <a:rPr lang="fr-FR" sz="1000" dirty="0">
                <a:sym typeface="Inter Medium"/>
              </a:rPr>
              <a:t>- </a:t>
            </a:r>
            <a:r>
              <a:rPr lang="fr-FR" sz="1000" dirty="0" err="1"/>
              <a:t>Jedha</a:t>
            </a:r>
            <a:r>
              <a:rPr lang="fr-FR" sz="1000" dirty="0"/>
              <a:t> 2023/2024 </a:t>
            </a:r>
            <a:r>
              <a:rPr lang="fr-FR" sz="1000" dirty="0" smtClean="0"/>
              <a:t>- </a:t>
            </a:r>
            <a:endParaRPr lang="fr-FR" sz="1000" dirty="0"/>
          </a:p>
        </p:txBody>
      </p:sp>
      <p:sp>
        <p:nvSpPr>
          <p:cNvPr id="22" name="Google Shape;68;p15"/>
          <p:cNvSpPr txBox="1">
            <a:spLocks/>
          </p:cNvSpPr>
          <p:nvPr/>
        </p:nvSpPr>
        <p:spPr>
          <a:xfrm>
            <a:off x="1115616" y="216302"/>
            <a:ext cx="7344816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600" b="1" i="1" u="sng" dirty="0" smtClean="0">
                <a:solidFill>
                  <a:srgbClr val="0E3449"/>
                </a:solidFill>
                <a:latin typeface="Inter SemiBold"/>
                <a:ea typeface="Inter"/>
                <a:cs typeface="Inter"/>
              </a:rPr>
              <a:t>Contexte </a:t>
            </a:r>
            <a:r>
              <a:rPr lang="fr-FR" sz="2600" b="1" i="1" u="sng" dirty="0">
                <a:solidFill>
                  <a:srgbClr val="0E3449"/>
                </a:solidFill>
                <a:latin typeface="Inter SemiBold"/>
                <a:ea typeface="Inter"/>
                <a:cs typeface="Inter"/>
              </a:rPr>
              <a:t>et ressources</a:t>
            </a:r>
            <a:endParaRPr lang="fr-FR" sz="2600" b="1" i="1" u="sng" dirty="0">
              <a:solidFill>
                <a:srgbClr val="0E3449"/>
              </a:solidFill>
              <a:latin typeface="Inter SemiBold"/>
              <a:ea typeface="Inter"/>
              <a:cs typeface="Inter"/>
              <a:sym typeface="Inter Semi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35088" y="1339845"/>
            <a:ext cx="76693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u="sng" dirty="0" smtClean="0"/>
              <a:t>Objectif</a:t>
            </a:r>
            <a:endParaRPr lang="fr-FR" sz="1200" u="sng" dirty="0" smtClean="0"/>
          </a:p>
          <a:p>
            <a:endParaRPr lang="fr-FR" sz="1200" dirty="0"/>
          </a:p>
          <a:p>
            <a:r>
              <a:rPr lang="fr-FR" dirty="0" smtClean="0"/>
              <a:t>Simuler </a:t>
            </a:r>
            <a:r>
              <a:rPr lang="fr-FR" dirty="0"/>
              <a:t>l’ajout de nouvelles données dans le pipeline pour tester la robustesse et l’automatisation.</a:t>
            </a:r>
          </a:p>
        </p:txBody>
      </p:sp>
      <p:sp>
        <p:nvSpPr>
          <p:cNvPr id="4" name="AutoShape 2" descr="icône de trophée d'or sur fond transparent 5048374 Art vectoriel chez  Vecteezy"/>
          <p:cNvSpPr>
            <a:spLocks noChangeAspect="1" noChangeArrowheads="1"/>
          </p:cNvSpPr>
          <p:nvPr/>
        </p:nvSpPr>
        <p:spPr bwMode="auto">
          <a:xfrm>
            <a:off x="155575" y="-10287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8" descr="Trophée D'or Réaliste Sur Fond Transparent. Illustration Vectorielle Clip  Art Libres De Droits, Svg, Vecteurs Et Illustration. Image 128490992"/>
          <p:cNvSpPr>
            <a:spLocks noChangeAspect="1" noChangeArrowheads="1"/>
          </p:cNvSpPr>
          <p:nvPr/>
        </p:nvSpPr>
        <p:spPr bwMode="auto">
          <a:xfrm>
            <a:off x="307975" y="-8763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10" descr="Trophée D'or Réaliste Sur Fond Transparent. Illustration Vectorielle Clip  Art Libres De Droits, Svg, Vecteurs Et Illustration. Image 128490992"/>
          <p:cNvSpPr>
            <a:spLocks noChangeAspect="1" noChangeArrowheads="1"/>
          </p:cNvSpPr>
          <p:nvPr/>
        </p:nvSpPr>
        <p:spPr bwMode="auto">
          <a:xfrm>
            <a:off x="460375" y="-7239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12" descr="Trophée D'or Réaliste Sur Fond Transparent. Illustration Vectorielle Clip  Art Libres De Droits, Svg, Vecteurs Et Illustration. Image 128490992"/>
          <p:cNvSpPr>
            <a:spLocks noChangeAspect="1" noChangeArrowheads="1"/>
          </p:cNvSpPr>
          <p:nvPr/>
        </p:nvSpPr>
        <p:spPr bwMode="auto">
          <a:xfrm>
            <a:off x="612775" y="-5715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865436" y="2823846"/>
            <a:ext cx="781102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u="sng" dirty="0" smtClean="0"/>
              <a:t>Caractéristiques</a:t>
            </a:r>
          </a:p>
          <a:p>
            <a:endParaRPr lang="fr-FR" sz="2000" b="1" u="sng" dirty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Génération </a:t>
            </a:r>
            <a:r>
              <a:rPr lang="fr-FR" dirty="0"/>
              <a:t>de données factices, respectant le format du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smtClean="0"/>
              <a:t>initial.</a:t>
            </a:r>
          </a:p>
          <a:p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Écrasement </a:t>
            </a:r>
            <a:r>
              <a:rPr lang="fr-FR" dirty="0"/>
              <a:t>périodique du fichier S3 contenant les données simulées (toutes les 5 minutes</a:t>
            </a:r>
            <a:r>
              <a:rPr lang="fr-FR" dirty="0" smtClean="0"/>
              <a:t>).</a:t>
            </a:r>
          </a:p>
          <a:p>
            <a:pPr marL="285750" indent="-285750">
              <a:buFont typeface="Arial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Intégration </a:t>
            </a:r>
            <a:r>
              <a:rPr lang="fr-FR" dirty="0"/>
              <a:t>fluide avec le pipeline </a:t>
            </a:r>
            <a:r>
              <a:rPr lang="fr-FR" dirty="0" err="1"/>
              <a:t>Airflow</a:t>
            </a:r>
            <a:r>
              <a:rPr lang="fr-FR" dirty="0"/>
              <a:t> existant sans nécessiter de modifications.</a:t>
            </a:r>
          </a:p>
        </p:txBody>
      </p:sp>
      <p:sp>
        <p:nvSpPr>
          <p:cNvPr id="8" name="Rectangle 7"/>
          <p:cNvSpPr/>
          <p:nvPr/>
        </p:nvSpPr>
        <p:spPr>
          <a:xfrm>
            <a:off x="741650" y="1275606"/>
            <a:ext cx="8006814" cy="122413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741650" y="2715766"/>
            <a:ext cx="8006814" cy="20012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977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 idx="4294967295"/>
          </p:nvPr>
        </p:nvSpPr>
        <p:spPr>
          <a:xfrm>
            <a:off x="1547664" y="866474"/>
            <a:ext cx="6552728" cy="13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4500" b="1" u="sng" dirty="0" smtClean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Section 2: </a:t>
            </a:r>
            <a:r>
              <a:rPr lang="fr-FR" sz="4500" b="1" u="sng" dirty="0">
                <a:solidFill>
                  <a:srgbClr val="0E3449"/>
                </a:solidFill>
                <a:latin typeface="Inter"/>
                <a:ea typeface="Inter"/>
                <a:cs typeface="Inter"/>
              </a:rPr>
              <a:t>Architecture du système</a:t>
            </a:r>
            <a:r>
              <a:rPr lang="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/>
            </a:r>
            <a:br>
              <a:rPr lang="fr" sz="45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</a:br>
            <a:endParaRPr sz="45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6;p15"/>
          <p:cNvSpPr/>
          <p:nvPr/>
        </p:nvSpPr>
        <p:spPr>
          <a:xfrm>
            <a:off x="10225" y="4803998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000" dirty="0"/>
              <a:t>Kévin </a:t>
            </a:r>
            <a:r>
              <a:rPr lang="fr-FR" sz="1000" dirty="0" err="1"/>
              <a:t>Chatelain</a:t>
            </a:r>
            <a:r>
              <a:rPr lang="fr-FR" sz="1000" dirty="0"/>
              <a:t> </a:t>
            </a:r>
            <a:r>
              <a:rPr lang="fr-FR" sz="1000" dirty="0" smtClean="0"/>
              <a:t>– </a:t>
            </a:r>
            <a:r>
              <a:rPr lang="fr-FR" sz="1000" dirty="0" err="1" smtClean="0"/>
              <a:t>Stripe</a:t>
            </a:r>
            <a:r>
              <a:rPr lang="fr-FR" sz="1000" dirty="0" smtClean="0"/>
              <a:t>: Conception </a:t>
            </a:r>
            <a:r>
              <a:rPr lang="fr-FR" sz="1000" dirty="0" smtClean="0">
                <a:sym typeface="Inter Medium"/>
              </a:rPr>
              <a:t>d’une architecture de données intégrées.- </a:t>
            </a:r>
            <a:r>
              <a:rPr lang="fr-FR" sz="1000" dirty="0"/>
              <a:t>Architecte en Intelligence Artificielle </a:t>
            </a:r>
            <a:r>
              <a:rPr lang="fr-FR" sz="1000" dirty="0" smtClean="0">
                <a:sym typeface="Inter Medium"/>
              </a:rPr>
              <a:t>- </a:t>
            </a:r>
            <a:r>
              <a:rPr lang="fr-FR" sz="1000" dirty="0" err="1"/>
              <a:t>Jedha</a:t>
            </a:r>
            <a:r>
              <a:rPr lang="fr-FR" sz="1000" dirty="0"/>
              <a:t> 2023/2024 </a:t>
            </a:r>
            <a:r>
              <a:rPr lang="fr-FR" sz="1000" dirty="0" smtClean="0"/>
              <a:t>-</a:t>
            </a:r>
            <a:endParaRPr lang="fr-FR" sz="1000" dirty="0"/>
          </a:p>
        </p:txBody>
      </p:sp>
      <p:sp>
        <p:nvSpPr>
          <p:cNvPr id="6" name="Google Shape;62;p14"/>
          <p:cNvSpPr txBox="1">
            <a:spLocks/>
          </p:cNvSpPr>
          <p:nvPr/>
        </p:nvSpPr>
        <p:spPr>
          <a:xfrm>
            <a:off x="1600942" y="2499742"/>
            <a:ext cx="7340016" cy="13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4200" b="1" dirty="0">
                <a:solidFill>
                  <a:srgbClr val="0E3449"/>
                </a:solidFill>
                <a:latin typeface="Inter"/>
                <a:ea typeface="Inter"/>
                <a:cs typeface="Inter"/>
              </a:rPr>
              <a:t>Structure </a:t>
            </a:r>
            <a:r>
              <a:rPr lang="fr-FR" sz="4200" b="1" dirty="0" smtClean="0">
                <a:solidFill>
                  <a:srgbClr val="0E3449"/>
                </a:solidFill>
                <a:latin typeface="Inter"/>
                <a:ea typeface="Inter"/>
                <a:cs typeface="Inter"/>
              </a:rPr>
              <a:t>globale </a:t>
            </a:r>
            <a:r>
              <a:rPr lang="fr-FR" sz="4200" b="1" dirty="0">
                <a:solidFill>
                  <a:srgbClr val="0E3449"/>
                </a:solidFill>
                <a:latin typeface="Inter"/>
                <a:ea typeface="Inter"/>
                <a:cs typeface="Inter"/>
              </a:rPr>
              <a:t>et </a:t>
            </a:r>
            <a:r>
              <a:rPr lang="fr-FR" sz="4200" b="1" dirty="0" smtClean="0">
                <a:solidFill>
                  <a:srgbClr val="0E3449"/>
                </a:solidFill>
                <a:latin typeface="Inter"/>
                <a:ea typeface="Inter"/>
                <a:cs typeface="Inter"/>
              </a:rPr>
              <a:t>interconnexion </a:t>
            </a:r>
            <a:r>
              <a:rPr lang="fr-FR" sz="4200" b="1" dirty="0">
                <a:solidFill>
                  <a:srgbClr val="0E3449"/>
                </a:solidFill>
                <a:latin typeface="Inter"/>
                <a:ea typeface="Inter"/>
                <a:cs typeface="Inter"/>
              </a:rPr>
              <a:t>des </a:t>
            </a:r>
            <a:r>
              <a:rPr lang="fr-FR" sz="4200" b="1" dirty="0" smtClean="0">
                <a:solidFill>
                  <a:srgbClr val="0E3449"/>
                </a:solidFill>
                <a:latin typeface="Inter"/>
                <a:ea typeface="Inter"/>
                <a:cs typeface="Inter"/>
              </a:rPr>
              <a:t>services</a:t>
            </a:r>
            <a:endParaRPr lang="fr-FR" sz="42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22333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 idx="4294967295"/>
          </p:nvPr>
        </p:nvSpPr>
        <p:spPr>
          <a:xfrm>
            <a:off x="1060053" y="575594"/>
            <a:ext cx="7576524" cy="6190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2400" b="1" dirty="0" smtClean="0">
                <a:solidFill>
                  <a:srgbClr val="0E3449"/>
                </a:solidFill>
                <a:latin typeface="Inter"/>
                <a:ea typeface="Inter"/>
                <a:cs typeface="Inter"/>
              </a:rPr>
              <a:t>Vue </a:t>
            </a:r>
            <a:r>
              <a:rPr lang="fr-FR" sz="2400" b="1" dirty="0">
                <a:solidFill>
                  <a:srgbClr val="0E3449"/>
                </a:solidFill>
                <a:latin typeface="Inter"/>
                <a:ea typeface="Inter"/>
                <a:cs typeface="Inter"/>
              </a:rPr>
              <a:t>d’ensemble de l’architecture</a:t>
            </a:r>
            <a:endParaRPr sz="2400" b="1" dirty="0">
              <a:solidFill>
                <a:srgbClr val="0E3449"/>
              </a:solidFill>
              <a:latin typeface="Inter"/>
              <a:ea typeface="Inter"/>
              <a:cs typeface="Inter"/>
              <a:sym typeface="Inter SemiBold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53" y="261545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4801428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000" dirty="0"/>
              <a:t>Kévin </a:t>
            </a:r>
            <a:r>
              <a:rPr lang="fr-FR" sz="1000" dirty="0" err="1"/>
              <a:t>Chatelain</a:t>
            </a:r>
            <a:r>
              <a:rPr lang="fr-FR" sz="1000" dirty="0"/>
              <a:t> </a:t>
            </a:r>
            <a:r>
              <a:rPr lang="fr-FR" sz="1000" dirty="0" smtClean="0"/>
              <a:t>– </a:t>
            </a:r>
            <a:r>
              <a:rPr lang="fr-FR" sz="1000" dirty="0" err="1" smtClean="0"/>
              <a:t>Stripe</a:t>
            </a:r>
            <a:r>
              <a:rPr lang="fr-FR" sz="1000" dirty="0"/>
              <a:t>: Conception </a:t>
            </a:r>
            <a:r>
              <a:rPr lang="fr-FR" sz="1000" dirty="0">
                <a:sym typeface="Inter Medium"/>
              </a:rPr>
              <a:t>d’une architecture de données intégrées.- </a:t>
            </a:r>
            <a:r>
              <a:rPr lang="fr-FR" sz="1000" dirty="0"/>
              <a:t>Architecte en Intelligence Artificielle </a:t>
            </a:r>
            <a:r>
              <a:rPr lang="fr-FR" sz="1000" dirty="0">
                <a:sym typeface="Inter Medium"/>
              </a:rPr>
              <a:t>- </a:t>
            </a:r>
            <a:r>
              <a:rPr lang="fr-FR" sz="1000" dirty="0" err="1"/>
              <a:t>Jedha</a:t>
            </a:r>
            <a:r>
              <a:rPr lang="fr-FR" sz="1000" dirty="0"/>
              <a:t> 2023/2024 </a:t>
            </a:r>
            <a:r>
              <a:rPr lang="fr-FR" sz="1000" dirty="0" smtClean="0"/>
              <a:t>-</a:t>
            </a:r>
            <a:endParaRPr lang="fr-FR" sz="1000" dirty="0"/>
          </a:p>
        </p:txBody>
      </p:sp>
      <p:sp>
        <p:nvSpPr>
          <p:cNvPr id="22" name="Google Shape;68;p15"/>
          <p:cNvSpPr txBox="1">
            <a:spLocks/>
          </p:cNvSpPr>
          <p:nvPr/>
        </p:nvSpPr>
        <p:spPr>
          <a:xfrm>
            <a:off x="1060052" y="94434"/>
            <a:ext cx="7272808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600" b="1" i="1" u="sng" dirty="0" smtClean="0">
                <a:solidFill>
                  <a:srgbClr val="0E3449"/>
                </a:solidFill>
                <a:latin typeface="Inter SemiBold"/>
                <a:ea typeface="Inter"/>
                <a:cs typeface="Inter"/>
                <a:sym typeface="Inter SemiBold"/>
              </a:rPr>
              <a:t>Architecture du système de données</a:t>
            </a:r>
            <a:endParaRPr lang="fr-FR" sz="2600" b="1" i="1" u="sng" dirty="0">
              <a:solidFill>
                <a:srgbClr val="0E3449"/>
              </a:solidFill>
              <a:latin typeface="Inter SemiBold"/>
              <a:ea typeface="Inter"/>
              <a:cs typeface="Inter"/>
              <a:sym typeface="Inter SemiBold"/>
            </a:endParaRPr>
          </a:p>
        </p:txBody>
      </p:sp>
      <p:pic>
        <p:nvPicPr>
          <p:cNvPr id="1026" name="Picture 2" descr="C:\Users\33671\Desktop\jedha\LEAD\Projet_final\architectu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31590"/>
            <a:ext cx="7992888" cy="350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08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2060</TotalTime>
  <Words>958</Words>
  <Application>Microsoft Office PowerPoint</Application>
  <PresentationFormat>On-screen Show (16:9)</PresentationFormat>
  <Paragraphs>153</Paragraphs>
  <Slides>18</Slides>
  <Notes>18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Simple Light</vt:lpstr>
      <vt:lpstr>Mlops: Forest cover type</vt:lpstr>
      <vt:lpstr>Objectifs</vt:lpstr>
      <vt:lpstr>Section 1 : Contexte et ressources </vt:lpstr>
      <vt:lpstr>Description du dataset</vt:lpstr>
      <vt:lpstr>Présentation des modèles</vt:lpstr>
      <vt:lpstr>API</vt:lpstr>
      <vt:lpstr>API</vt:lpstr>
      <vt:lpstr>Section 2: Architecture du système </vt:lpstr>
      <vt:lpstr>Vue d’ensemble de l’architecture</vt:lpstr>
      <vt:lpstr>Avantages stratégique  </vt:lpstr>
      <vt:lpstr>Section 3: Présentation des pipelines </vt:lpstr>
      <vt:lpstr>Orchestration des actions avec Airflow</vt:lpstr>
      <vt:lpstr>Analyse des dérives de données avec Evidently</vt:lpstr>
      <vt:lpstr>Maintenance des modèles avec Jenkins</vt:lpstr>
      <vt:lpstr>Section 4: Données et visualisation </vt:lpstr>
      <vt:lpstr>NeonDB</vt:lpstr>
      <vt:lpstr>Visuels des outils</vt:lpstr>
      <vt:lpstr>Merci de votre Attention!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du Forex</dc:title>
  <cp:lastModifiedBy>Kévin Chatelain</cp:lastModifiedBy>
  <cp:revision>411</cp:revision>
  <dcterms:modified xsi:type="dcterms:W3CDTF">2025-01-24T22:10:14Z</dcterms:modified>
</cp:coreProperties>
</file>